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39.xml" ContentType="application/vnd.openxmlformats-officedocument.presentationml.notes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notesSlides/notesSlide38.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notesSlides/notesSlide42.xml" ContentType="application/vnd.openxmlformats-officedocument.presentationml.notes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slides/slide46.xml" ContentType="application/vnd.openxmlformats-officedocument.presentationml.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528" r:id="rId1"/>
  </p:sldMasterIdLst>
  <p:notesMasterIdLst>
    <p:notesMasterId r:id="rId48"/>
  </p:notesMasterIdLst>
  <p:handoutMasterIdLst>
    <p:handoutMasterId r:id="rId49"/>
  </p:handoutMasterIdLst>
  <p:sldIdLst>
    <p:sldId id="256" r:id="rId2"/>
    <p:sldId id="473" r:id="rId3"/>
    <p:sldId id="259" r:id="rId4"/>
    <p:sldId id="419" r:id="rId5"/>
    <p:sldId id="420" r:id="rId6"/>
    <p:sldId id="422" r:id="rId7"/>
    <p:sldId id="423" r:id="rId8"/>
    <p:sldId id="429" r:id="rId9"/>
    <p:sldId id="424" r:id="rId10"/>
    <p:sldId id="425" r:id="rId11"/>
    <p:sldId id="426" r:id="rId12"/>
    <p:sldId id="431" r:id="rId13"/>
    <p:sldId id="434" r:id="rId14"/>
    <p:sldId id="436" r:id="rId15"/>
    <p:sldId id="438" r:id="rId16"/>
    <p:sldId id="440" r:id="rId17"/>
    <p:sldId id="442" r:id="rId18"/>
    <p:sldId id="444" r:id="rId19"/>
    <p:sldId id="445" r:id="rId20"/>
    <p:sldId id="446" r:id="rId21"/>
    <p:sldId id="283" r:id="rId22"/>
    <p:sldId id="447" r:id="rId23"/>
    <p:sldId id="280" r:id="rId24"/>
    <p:sldId id="448" r:id="rId25"/>
    <p:sldId id="449" r:id="rId26"/>
    <p:sldId id="290" r:id="rId27"/>
    <p:sldId id="454" r:id="rId28"/>
    <p:sldId id="450" r:id="rId29"/>
    <p:sldId id="467" r:id="rId30"/>
    <p:sldId id="451" r:id="rId31"/>
    <p:sldId id="460" r:id="rId32"/>
    <p:sldId id="452" r:id="rId33"/>
    <p:sldId id="461" r:id="rId34"/>
    <p:sldId id="453" r:id="rId35"/>
    <p:sldId id="456" r:id="rId36"/>
    <p:sldId id="457" r:id="rId37"/>
    <p:sldId id="458" r:id="rId38"/>
    <p:sldId id="459" r:id="rId39"/>
    <p:sldId id="462" r:id="rId40"/>
    <p:sldId id="465" r:id="rId41"/>
    <p:sldId id="466" r:id="rId42"/>
    <p:sldId id="468" r:id="rId43"/>
    <p:sldId id="469" r:id="rId44"/>
    <p:sldId id="470" r:id="rId45"/>
    <p:sldId id="471" r:id="rId46"/>
    <p:sldId id="472" r:id="rId47"/>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75" d="100"/>
          <a:sy n="75" d="100"/>
        </p:scale>
        <p:origin x="-256" y="-3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704"/>
    </p:cViewPr>
  </p:sorterViewPr>
  <p:notesViewPr>
    <p:cSldViewPr>
      <p:cViewPr varScale="1">
        <p:scale>
          <a:sx n="55" d="100"/>
          <a:sy n="55" d="100"/>
        </p:scale>
        <p:origin x="-2904"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interSettings" Target="printerSettings/printerSettings1.bin"/><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notesMaster" Target="notesMasters/notesMaster1.xml"/><Relationship Id="rId4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セッション１１</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CE95C28A-0147-5448-B281-002AB8E41E96}"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26794C65-954F-3D4F-80AE-0CAB630F0715}" type="datetime1">
              <a:rPr lang="ja-JP" altLang="en-US"/>
              <a:pPr>
                <a:defRPr/>
              </a:pPr>
              <a:t>17.8.19</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B2791752-8F96-1048-9529-232DBBF7049F}"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fld id="{659E2A6F-30EC-904D-8555-6F5EDB1514F1}" type="slidenum">
              <a:rPr lang="ja-JP" altLang="en-US" smtClean="0"/>
              <a:pPr eaLnBrk="1" hangingPunct="1">
                <a:spcBef>
                  <a:spcPct val="0"/>
                </a:spcBef>
              </a:pPr>
              <a:t>1</a:t>
            </a:fld>
            <a:fld id="{6EBB9178-321C-A540-944A-CEBDCBFDFA71}" type="slidenum">
              <a:rPr lang="ja-JP" altLang="en-US" smtClean="0"/>
              <a:pPr eaLnBrk="1" hangingPunct="1">
                <a:spcBef>
                  <a:spcPct val="0"/>
                </a:spcBef>
              </a:pPr>
              <a:t>1</a:t>
            </a:fld>
            <a:fld id="{84AB2B0C-1E6F-1D43-B154-16FF14244373}" type="slidenum">
              <a:rPr lang="ja-JP" altLang="en-US" smtClean="0"/>
              <a:pPr eaLnBrk="1" hangingPunct="1">
                <a:spcBef>
                  <a:spcPct val="0"/>
                </a:spcBef>
              </a:pPr>
              <a:t>1</a:t>
            </a:fld>
            <a:fld id="{5CF88A2A-E941-5043-ABCC-2307F0E73BA0}" type="slidenum">
              <a:rPr lang="ja-JP" altLang="en-US" smtClean="0"/>
              <a:pPr eaLnBrk="1" hangingPunct="1">
                <a:spcBef>
                  <a:spcPct val="0"/>
                </a:spcBef>
              </a:pPr>
              <a:t>1</a:t>
            </a:fld>
            <a:endParaRPr lang="ja-JP"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8436" name="スライド番号プレースホルダ 3"/>
          <p:cNvSpPr>
            <a:spLocks noGrp="1"/>
          </p:cNvSpPr>
          <p:nvPr>
            <p:ph type="sldNum" sz="quarter" idx="5"/>
          </p:nvPr>
        </p:nvSpPr>
        <p:spPr bwMode="auto">
          <a:noFill/>
          <a:ln>
            <a:miter lim="800000"/>
            <a:headEnd/>
            <a:tailEnd/>
          </a:ln>
        </p:spPr>
        <p:txBody>
          <a:bodyPr/>
          <a:lstStyle/>
          <a:p>
            <a:fld id="{F0855EEA-72DD-3B4D-8409-63CCB6B685F0}" type="slidenum">
              <a:rPr lang="ja-JP" altLang="en-US"/>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963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47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68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885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089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294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499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704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909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113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318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523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72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03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24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smtClean="0"/>
            </a:lvl1pPr>
          </a:lstStyle>
          <a:p>
            <a:pPr>
              <a:defRPr/>
            </a:pPr>
            <a:fld id="{FE77B7C3-0D42-1A48-88A6-DBBF180043A2}" type="datetime1">
              <a:rPr lang="ja-JP" altLang="en-US"/>
              <a:pPr>
                <a:defRPr/>
              </a:pPr>
              <a:t>17.8.19</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8A65F045-255F-0344-A8D0-9088BDB9C189}"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C86FAD12-31E5-484A-8E3B-54FD1F00641C}"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ABFE33F8-2F10-004D-9655-4302FFC7FB44}"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E9222773-A3BD-5345-8262-88A350981C2B}"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34E7607D-D84A-6B4F-A37A-16FBC261E462}"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12BE60CA-925B-D749-84DA-EF061DEE53A7}"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98B237EB-CE9C-8747-839F-62FBC59A1B1B}"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smtClean="0"/>
            </a:lvl1pPr>
          </a:lstStyle>
          <a:p>
            <a:pPr>
              <a:defRPr/>
            </a:pPr>
            <a:fld id="{135C5750-E111-9D4C-AEB6-E135D5CC6FD6}" type="datetime1">
              <a:rPr lang="ja-JP" altLang="en-US"/>
              <a:pPr>
                <a:defRPr/>
              </a:pPr>
              <a:t>17.8.19</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2024019D-4CAE-B540-9B32-EC8B150F8063}"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smtClean="0"/>
            </a:lvl1pPr>
          </a:lstStyle>
          <a:p>
            <a:pPr>
              <a:defRPr/>
            </a:pPr>
            <a:fld id="{1A3F7774-8C3F-FA42-99B3-6D011DAF3447}" type="datetime1">
              <a:rPr lang="ja-JP" altLang="en-US"/>
              <a:pPr>
                <a:defRPr/>
              </a:pPr>
              <a:t>17.8.19</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D9233C79-F320-1343-861F-8A5AC2BB5C83}"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0AE1F139-9737-EA43-B2BB-FD43CEC4EC99}" type="datetime1">
              <a:rPr lang="ja-JP" altLang="en-US"/>
              <a:pPr>
                <a:defRPr/>
              </a:pPr>
              <a:t>17.8.19</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EDE4BC90-DCB4-B044-8DA5-656DDBB04EAB}"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7C1507B9-04A5-114C-8DF3-04F6168688D9}" type="datetime1">
              <a:rPr lang="ja-JP" altLang="en-US"/>
              <a:pPr>
                <a:defRPr/>
              </a:pPr>
              <a:t>17.8.19</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B0D7D3D1-60FA-5D45-ACB3-260C5E82683C}"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279D7765-FAD1-134A-8C54-2F46220E6B7B}" type="datetime1">
              <a:rPr lang="ja-JP" altLang="en-US"/>
              <a:pPr>
                <a:defRPr/>
              </a:pPr>
              <a:t>17.8.19</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6270D9A6-A106-374B-8542-48468085F7CE}"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smtClean="0"/>
            </a:lvl1pPr>
          </a:lstStyle>
          <a:p>
            <a:pPr>
              <a:defRPr/>
            </a:pPr>
            <a:fld id="{9D601C73-D05F-794D-8D9A-483CAAD2A4F4}" type="datetime1">
              <a:rPr lang="ja-JP" altLang="en-US"/>
              <a:pPr>
                <a:defRPr/>
              </a:pPr>
              <a:t>17.8.19</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D85CF137-1F83-EF45-8736-8377BBF50DDC}"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22" y="615198"/>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smtClean="0"/>
            </a:lvl1pPr>
          </a:lstStyle>
          <a:p>
            <a:pPr>
              <a:defRPr/>
            </a:pPr>
            <a:fld id="{C7C6A0E0-E03C-C349-8390-BD4316A06F25}" type="datetime1">
              <a:rPr lang="ja-JP" altLang="en-US"/>
              <a:pPr>
                <a:defRPr/>
              </a:pPr>
              <a:t>17.8.19</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1569DF54-4514-134B-AC1B-5697BBB615F1}"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2E2E00"/>
                </a:solidFill>
                <a:latin typeface="Century" charset="0"/>
                <a:ea typeface="HG丸ｺﾞｼｯｸM-PRO" charset="-128"/>
                <a:cs typeface="HG丸ｺﾞｼｯｸM-PRO" charset="-128"/>
              </a:defRPr>
            </a:lvl1pPr>
          </a:lstStyle>
          <a:p>
            <a:pPr>
              <a:defRPr/>
            </a:pPr>
            <a:fld id="{685A2534-8537-7C45-8B6A-1B355D90B567}" type="datetime1">
              <a:rPr lang="ja-JP" altLang="en-US"/>
              <a:pPr>
                <a:defRPr/>
              </a:pPr>
              <a:t>17.8.19</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69F749B2-D129-BE4F-8438-245939CEC9A7}"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615" r:id="rId1"/>
    <p:sldLayoutId id="2147484609" r:id="rId2"/>
    <p:sldLayoutId id="2147484616" r:id="rId3"/>
    <p:sldLayoutId id="2147484617" r:id="rId4"/>
    <p:sldLayoutId id="2147484610" r:id="rId5"/>
    <p:sldLayoutId id="2147484611" r:id="rId6"/>
    <p:sldLayoutId id="2147484612" r:id="rId7"/>
    <p:sldLayoutId id="2147484618" r:id="rId8"/>
    <p:sldLayoutId id="2147484619" r:id="rId9"/>
    <p:sldLayoutId id="2147484613" r:id="rId10"/>
    <p:sldLayoutId id="2147484614" r:id="rId11"/>
  </p:sldLayoutIdLst>
  <p:hf hdr="0" ftr="0" dt="0"/>
  <p:txStyles>
    <p:titleStyle>
      <a:lvl1pPr algn="ctr" defTabSz="-13873163" rtl="0" fontAlgn="base">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fontAlgn="base">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fontAlgn="base">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fontAlgn="base">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fontAlgn="base">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fontAlgn="base">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fontAlgn="base">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214313" y="3643313"/>
            <a:ext cx="8607425" cy="1214437"/>
          </a:xfrm>
        </p:spPr>
        <p:txBody>
          <a:bodyPr/>
          <a:lstStyle/>
          <a:p>
            <a:pPr>
              <a:lnSpc>
                <a:spcPct val="90000"/>
              </a:lnSpc>
            </a:pPr>
            <a:r>
              <a:rPr lang="en-US" altLang="ja-JP" sz="2400">
                <a:solidFill>
                  <a:srgbClr val="898970"/>
                </a:solidFill>
              </a:rPr>
              <a:t>20</a:t>
            </a:r>
            <a:r>
              <a:rPr lang="ja-JP" altLang="en-US" sz="2400">
                <a:solidFill>
                  <a:srgbClr val="898970"/>
                </a:solidFill>
              </a:rPr>
              <a:t>時間基礎セミナー</a:t>
            </a:r>
            <a:endParaRPr lang="en-US" altLang="ja-JP" sz="2400">
              <a:solidFill>
                <a:srgbClr val="898970"/>
              </a:solidFill>
            </a:endParaRPr>
          </a:p>
          <a:p>
            <a:pPr>
              <a:lnSpc>
                <a:spcPct val="90000"/>
              </a:lnSpc>
            </a:pPr>
            <a:r>
              <a:rPr lang="ja-JP" altLang="en-US" sz="2700">
                <a:solidFill>
                  <a:srgbClr val="898970"/>
                </a:solidFill>
              </a:rPr>
              <a:t>セッション</a:t>
            </a:r>
            <a:r>
              <a:rPr lang="en-US" altLang="ja-JP" sz="3600">
                <a:solidFill>
                  <a:srgbClr val="C00000"/>
                </a:solidFill>
              </a:rPr>
              <a:t>11</a:t>
            </a:r>
            <a:r>
              <a:rPr lang="ja-JP" altLang="en-US" sz="2700">
                <a:solidFill>
                  <a:srgbClr val="898970"/>
                </a:solidFill>
              </a:rPr>
              <a:t>：赤ちゃんが直接授乳できない場合</a:t>
            </a:r>
          </a:p>
        </p:txBody>
      </p:sp>
      <p:sp>
        <p:nvSpPr>
          <p:cNvPr id="4" name="テキスト ボックス 3"/>
          <p:cNvSpPr txBox="1"/>
          <p:nvPr/>
        </p:nvSpPr>
        <p:spPr>
          <a:xfrm>
            <a:off x="3996267" y="5503333"/>
            <a:ext cx="2240743" cy="954107"/>
          </a:xfrm>
          <a:prstGeom prst="rect">
            <a:avLst/>
          </a:prstGeom>
          <a:noFill/>
        </p:spPr>
        <p:txBody>
          <a:bodyPr wrap="none" rtlCol="0">
            <a:spAutoFit/>
          </a:bodyPr>
          <a:lstStyle/>
          <a:p>
            <a:r>
              <a:rPr lang="en-US" altLang="ja-JP" sz="2800" dirty="0" smtClean="0"/>
              <a:t>revised 2016</a:t>
            </a:r>
            <a:endParaRPr lang="ja-JP" altLang="en-US" sz="2800" dirty="0" smtClean="0"/>
          </a:p>
          <a:p>
            <a:endParaRPr kumimoji="1" lang="ja-JP" alt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タイトル 1"/>
          <p:cNvSpPr>
            <a:spLocks noGrp="1"/>
          </p:cNvSpPr>
          <p:nvPr>
            <p:ph type="title"/>
          </p:nvPr>
        </p:nvSpPr>
        <p:spPr>
          <a:xfrm>
            <a:off x="900113" y="554038"/>
            <a:ext cx="7358062" cy="714375"/>
          </a:xfrm>
        </p:spPr>
        <p:txBody>
          <a:bodyPr/>
          <a:lstStyle/>
          <a:p>
            <a:r>
              <a:rPr lang="ja-JP" altLang="en-US" sz="3200" b="1">
                <a:ln>
                  <a:noFill/>
                </a:ln>
                <a:solidFill>
                  <a:srgbClr val="7030A0"/>
                </a:solidFill>
                <a:latin typeface="HG丸ｺﾞｼｯｸM-PRO" charset="-128"/>
              </a:rPr>
              <a:t>母乳を出やすくする</a:t>
            </a:r>
          </a:p>
        </p:txBody>
      </p:sp>
      <p:sp>
        <p:nvSpPr>
          <p:cNvPr id="33795" name="コンテンツ プレースホルダ 2"/>
          <p:cNvSpPr>
            <a:spLocks noGrp="1"/>
          </p:cNvSpPr>
          <p:nvPr>
            <p:ph idx="1"/>
          </p:nvPr>
        </p:nvSpPr>
        <p:spPr>
          <a:xfrm>
            <a:off x="755650" y="1412875"/>
            <a:ext cx="7858125" cy="3095625"/>
          </a:xfrm>
        </p:spPr>
        <p:txBody>
          <a:bodyPr/>
          <a:lstStyle/>
          <a:p>
            <a:r>
              <a:rPr lang="ja-JP" altLang="en-US" sz="2800">
                <a:latin typeface="HG丸ｺﾞｼｯｸM-PRO" charset="-128"/>
              </a:rPr>
              <a:t>母親は以下のようにするとオキシトシン反射（射乳反射）を促せる</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楽な姿勢でリラックス</a:t>
            </a:r>
            <a:endParaRPr lang="en-US" altLang="ja-JP">
              <a:latin typeface="HG丸ｺﾞｼｯｸM-PRO" charset="-128"/>
            </a:endParaRPr>
          </a:p>
          <a:p>
            <a:pPr lvl="1">
              <a:buClr>
                <a:schemeClr val="bg2"/>
              </a:buClr>
              <a:buFont typeface="Wingdings" charset="2"/>
              <a:buChar char="ü"/>
            </a:pPr>
            <a:r>
              <a:rPr lang="ja-JP" altLang="en-US">
                <a:latin typeface="HG丸ｺﾞｼｯｸM-PRO" charset="-128"/>
              </a:rPr>
              <a:t>赤ちゃんのことを想い</a:t>
            </a:r>
            <a:r>
              <a:rPr lang="en-US" altLang="ja-JP">
                <a:latin typeface="HG丸ｺﾞｼｯｸM-PRO" charset="-128"/>
              </a:rPr>
              <a:t>,</a:t>
            </a:r>
            <a:r>
              <a:rPr lang="ja-JP" altLang="en-US">
                <a:latin typeface="HG丸ｺﾞｼｯｸM-PRO" charset="-128"/>
              </a:rPr>
              <a:t>見る（写真も）</a:t>
            </a:r>
            <a:endParaRPr lang="en-US" altLang="ja-JP">
              <a:latin typeface="HG丸ｺﾞｼｯｸM-PRO" charset="-128"/>
            </a:endParaRPr>
          </a:p>
          <a:p>
            <a:pPr lvl="1">
              <a:buClr>
                <a:schemeClr val="bg2"/>
              </a:buClr>
              <a:buFont typeface="Wingdings" charset="2"/>
              <a:buChar char="ü"/>
            </a:pPr>
            <a:r>
              <a:rPr lang="ja-JP" altLang="en-US">
                <a:latin typeface="HG丸ｺﾞｼｯｸM-PRO" charset="-128"/>
              </a:rPr>
              <a:t>乳房を温め優しくマッサージ</a:t>
            </a:r>
            <a:r>
              <a:rPr lang="en-US" altLang="ja-JP">
                <a:latin typeface="HG丸ｺﾞｼｯｸM-PRO" charset="-128"/>
              </a:rPr>
              <a:t>,</a:t>
            </a:r>
            <a:r>
              <a:rPr lang="ja-JP" altLang="en-US">
                <a:latin typeface="HG丸ｺﾞｼｯｸM-PRO" charset="-128"/>
              </a:rPr>
              <a:t>なでる</a:t>
            </a:r>
            <a:endParaRPr lang="en-US" altLang="ja-JP">
              <a:latin typeface="HG丸ｺﾞｼｯｸM-PRO" charset="-128"/>
            </a:endParaRPr>
          </a:p>
          <a:p>
            <a:pPr lvl="1">
              <a:buClr>
                <a:schemeClr val="bg2"/>
              </a:buClr>
              <a:buFont typeface="Wingdings" charset="2"/>
              <a:buChar char="ü"/>
            </a:pPr>
            <a:r>
              <a:rPr lang="ja-JP" altLang="en-US">
                <a:latin typeface="HG丸ｺﾞｼｯｸM-PRO" charset="-128"/>
              </a:rPr>
              <a:t>指で乳頭をつまんでやさしく刺激する</a:t>
            </a:r>
            <a:endParaRPr lang="en-US" altLang="ja-JP">
              <a:latin typeface="HG丸ｺﾞｼｯｸM-PRO" charset="-128"/>
            </a:endParaRPr>
          </a:p>
          <a:p>
            <a:pPr>
              <a:buFont typeface="Wingdings" charset="2"/>
              <a:buNone/>
            </a:pPr>
            <a:endParaRPr lang="ja-JP" altLang="en-US" sz="2800">
              <a:latin typeface="HG丸ｺﾞｼｯｸM-PRO" charset="-128"/>
            </a:endParaRPr>
          </a:p>
        </p:txBody>
      </p:sp>
      <p:sp>
        <p:nvSpPr>
          <p:cNvPr id="33796" name="正方形/長方形 2"/>
          <p:cNvSpPr>
            <a:spLocks noChangeArrowheads="1"/>
          </p:cNvSpPr>
          <p:nvPr/>
        </p:nvSpPr>
        <p:spPr bwMode="auto">
          <a:xfrm>
            <a:off x="1116013" y="4797425"/>
            <a:ext cx="7559675" cy="830263"/>
          </a:xfrm>
          <a:prstGeom prst="rect">
            <a:avLst/>
          </a:prstGeom>
          <a:noFill/>
          <a:ln w="9525">
            <a:noFill/>
            <a:miter lim="800000"/>
            <a:headEnd/>
            <a:tailEnd/>
          </a:ln>
        </p:spPr>
        <p:txBody>
          <a:bodyPr>
            <a:prstTxWarp prst="textNoShape">
              <a:avLst/>
            </a:prstTxWarp>
            <a:spAutoFit/>
          </a:bodyPr>
          <a:lstStyle/>
          <a:p>
            <a:r>
              <a:rPr lang="ja-JP" altLang="en-US" sz="2400">
                <a:solidFill>
                  <a:srgbClr val="595948"/>
                </a:solidFill>
                <a:latin typeface="HG丸ｺﾞｼｯｸM-PRO" charset="-128"/>
                <a:ea typeface="HG丸ｺﾞｼｯｸM-PRO" charset="-128"/>
                <a:cs typeface="HG丸ｺﾞｼｯｸM-PRO" charset="-128"/>
              </a:rPr>
              <a:t>搾乳に慣れてくると</a:t>
            </a:r>
            <a:r>
              <a:rPr lang="en-US" altLang="ja-JP" sz="2400">
                <a:solidFill>
                  <a:srgbClr val="595948"/>
                </a:solidFill>
                <a:latin typeface="HG丸ｺﾞｼｯｸM-PRO" charset="-128"/>
                <a:ea typeface="HG丸ｺﾞｼｯｸM-PRO" charset="-128"/>
                <a:cs typeface="HG丸ｺﾞｼｯｸM-PRO" charset="-128"/>
              </a:rPr>
              <a:t>,</a:t>
            </a:r>
            <a:r>
              <a:rPr lang="ja-JP" altLang="en-US" sz="2400">
                <a:solidFill>
                  <a:srgbClr val="595948"/>
                </a:solidFill>
                <a:latin typeface="HG丸ｺﾞｼｯｸM-PRO" charset="-128"/>
                <a:ea typeface="HG丸ｺﾞｼｯｸM-PRO" charset="-128"/>
                <a:cs typeface="HG丸ｺﾞｼｯｸM-PRO" charset="-128"/>
              </a:rPr>
              <a:t>オキシトシン反射が生じやすくなるためわざわざ促さなくてもよい</a:t>
            </a:r>
          </a:p>
        </p:txBody>
      </p:sp>
      <p:sp>
        <p:nvSpPr>
          <p:cNvPr id="33797" name="スライド番号プレースホルダ 4"/>
          <p:cNvSpPr>
            <a:spLocks noGrp="1"/>
          </p:cNvSpPr>
          <p:nvPr>
            <p:ph type="sldNum" sz="quarter" idx="12"/>
          </p:nvPr>
        </p:nvSpPr>
        <p:spPr bwMode="auto">
          <a:noFill/>
          <a:ln>
            <a:miter lim="800000"/>
            <a:headEnd/>
            <a:tailEnd/>
          </a:ln>
        </p:spPr>
        <p:txBody>
          <a:bodyPr/>
          <a:lstStyle/>
          <a:p>
            <a:fld id="{D27DFD2D-DFE3-D34C-A632-C6DACFC4E835}" type="slidenum">
              <a:rPr lang="ja-JP" altLang="en-US" smtClean="0"/>
              <a:pPr/>
              <a:t>10</a:t>
            </a:fld>
            <a:endParaRPr lang="ja-JP" alt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タイトル 1"/>
          <p:cNvSpPr>
            <a:spLocks noGrp="1"/>
          </p:cNvSpPr>
          <p:nvPr>
            <p:ph type="title"/>
          </p:nvPr>
        </p:nvSpPr>
        <p:spPr>
          <a:xfrm>
            <a:off x="895350" y="476250"/>
            <a:ext cx="7358063" cy="714375"/>
          </a:xfrm>
        </p:spPr>
        <p:txBody>
          <a:bodyPr/>
          <a:lstStyle/>
          <a:p>
            <a:r>
              <a:rPr lang="ja-JP" altLang="en-US" sz="3200" b="1">
                <a:ln>
                  <a:noFill/>
                </a:ln>
                <a:solidFill>
                  <a:srgbClr val="7030A0"/>
                </a:solidFill>
              </a:rPr>
              <a:t>乳管を見つける</a:t>
            </a:r>
          </a:p>
        </p:txBody>
      </p:sp>
      <p:sp>
        <p:nvSpPr>
          <p:cNvPr id="35843" name="コンテンツ プレースホルダ 2"/>
          <p:cNvSpPr>
            <a:spLocks noGrp="1"/>
          </p:cNvSpPr>
          <p:nvPr>
            <p:ph idx="1"/>
          </p:nvPr>
        </p:nvSpPr>
        <p:spPr>
          <a:xfrm>
            <a:off x="395288" y="1484313"/>
            <a:ext cx="8358187" cy="4033837"/>
          </a:xfrm>
        </p:spPr>
        <p:txBody>
          <a:bodyPr/>
          <a:lstStyle/>
          <a:p>
            <a:r>
              <a:rPr lang="ja-JP" altLang="en-US" sz="2800">
                <a:latin typeface="HG丸ｺﾞｼｯｸM-PRO" charset="-128"/>
              </a:rPr>
              <a:t>母親が</a:t>
            </a:r>
            <a:r>
              <a:rPr lang="en-US" altLang="ja-JP" sz="2800">
                <a:latin typeface="HG丸ｺﾞｼｯｸM-PRO" charset="-128"/>
              </a:rPr>
              <a:t>,</a:t>
            </a:r>
            <a:r>
              <a:rPr lang="ja-JP" altLang="en-US" sz="2800">
                <a:latin typeface="HG丸ｺﾞｼｯｸM-PRO" charset="-128"/>
              </a:rPr>
              <a:t>乳輪の境目の近くで</a:t>
            </a:r>
            <a:r>
              <a:rPr lang="en-US" altLang="ja-JP" sz="2800">
                <a:latin typeface="HG丸ｺﾞｼｯｸM-PRO" charset="-128"/>
              </a:rPr>
              <a:t>,</a:t>
            </a:r>
            <a:r>
              <a:rPr lang="ja-JP" altLang="en-US" sz="2800">
                <a:latin typeface="HG丸ｺﾞｼｯｸM-PRO" charset="-128"/>
              </a:rPr>
              <a:t>乳頭から親指ひと関節分あたりをそっと触り他の場所と違っているとわかるまで探す</a:t>
            </a:r>
            <a:endParaRPr lang="en-US" altLang="ja-JP" sz="2800">
              <a:latin typeface="HG丸ｺﾞｼｯｸM-PRO" charset="-128"/>
            </a:endParaRPr>
          </a:p>
          <a:p>
            <a:r>
              <a:rPr lang="ja-JP" altLang="en-US" sz="2800">
                <a:latin typeface="HG丸ｺﾞｼｯｸM-PRO" charset="-128"/>
              </a:rPr>
              <a:t>ひもの結び目や豆が並んでいるよう</a:t>
            </a:r>
            <a:endParaRPr lang="en-US" altLang="ja-JP" sz="2800">
              <a:latin typeface="HG丸ｺﾞｼｯｸM-PRO" charset="-128"/>
            </a:endParaRPr>
          </a:p>
          <a:p>
            <a:r>
              <a:rPr lang="ja-JP" altLang="en-US" sz="2800">
                <a:latin typeface="HG丸ｺﾞｼｯｸM-PRO" charset="-128"/>
              </a:rPr>
              <a:t>人さし指を乳管の上に親指をその反対側に置くか</a:t>
            </a:r>
            <a:r>
              <a:rPr lang="en-US" altLang="ja-JP" sz="2800">
                <a:latin typeface="HG丸ｺﾞｼｯｸM-PRO" charset="-128"/>
              </a:rPr>
              <a:t>,</a:t>
            </a:r>
            <a:r>
              <a:rPr lang="ja-JP" altLang="en-US" sz="2800">
                <a:latin typeface="HG丸ｺﾞｼｯｸM-PRO" charset="-128"/>
              </a:rPr>
              <a:t>親指を乳管の上に置き人さし指をその反対側に置いてはさむ</a:t>
            </a:r>
            <a:endParaRPr lang="en-US" altLang="ja-JP" sz="2800">
              <a:latin typeface="HG丸ｺﾞｼｯｸM-PRO" charset="-128"/>
            </a:endParaRPr>
          </a:p>
          <a:p>
            <a:r>
              <a:rPr lang="ja-JP" altLang="en-US" sz="2800">
                <a:latin typeface="HG丸ｺﾞｼｯｸM-PRO" charset="-128"/>
              </a:rPr>
              <a:t>他の指やもう一方の手で乳房を支える</a:t>
            </a:r>
            <a:endParaRPr lang="en-US" altLang="ja-JP" sz="2800">
              <a:latin typeface="HG丸ｺﾞｼｯｸM-PRO" charset="-128"/>
            </a:endParaRPr>
          </a:p>
          <a:p>
            <a:endParaRPr lang="en-US" altLang="ja-JP" sz="2800">
              <a:latin typeface="HG丸ｺﾞｼｯｸM-PRO" charset="-128"/>
            </a:endParaRPr>
          </a:p>
          <a:p>
            <a:pPr>
              <a:buFont typeface="Wingdings" charset="2"/>
              <a:buNone/>
            </a:pPr>
            <a:endParaRPr lang="ja-JP" altLang="en-US" sz="2800">
              <a:latin typeface="HG丸ｺﾞｼｯｸM-PRO" charset="-128"/>
            </a:endParaRPr>
          </a:p>
        </p:txBody>
      </p:sp>
      <p:sp>
        <p:nvSpPr>
          <p:cNvPr id="35844" name="スライド番号プレースホルダ 3"/>
          <p:cNvSpPr>
            <a:spLocks noGrp="1"/>
          </p:cNvSpPr>
          <p:nvPr>
            <p:ph type="sldNum" sz="quarter" idx="12"/>
          </p:nvPr>
        </p:nvSpPr>
        <p:spPr bwMode="auto">
          <a:noFill/>
          <a:ln>
            <a:miter lim="800000"/>
            <a:headEnd/>
            <a:tailEnd/>
          </a:ln>
        </p:spPr>
        <p:txBody>
          <a:bodyPr/>
          <a:lstStyle/>
          <a:p>
            <a:fld id="{14905894-2564-9D42-9796-FC9B7A23AD92}" type="slidenum">
              <a:rPr lang="ja-JP" altLang="en-US" smtClean="0"/>
              <a:pPr/>
              <a:t>11</a:t>
            </a:fld>
            <a:endParaRPr lang="ja-JP"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タイトル 1"/>
          <p:cNvSpPr>
            <a:spLocks noGrp="1"/>
          </p:cNvSpPr>
          <p:nvPr>
            <p:ph type="title"/>
          </p:nvPr>
        </p:nvSpPr>
        <p:spPr>
          <a:xfrm>
            <a:off x="928688" y="428625"/>
            <a:ext cx="7358062" cy="714375"/>
          </a:xfrm>
        </p:spPr>
        <p:txBody>
          <a:bodyPr/>
          <a:lstStyle/>
          <a:p>
            <a:r>
              <a:rPr lang="ja-JP" altLang="en-US" sz="3200" b="1">
                <a:ln>
                  <a:noFill/>
                </a:ln>
                <a:solidFill>
                  <a:srgbClr val="7030A0"/>
                </a:solidFill>
              </a:rPr>
              <a:t>乳管の上から圧迫して搾乳する</a:t>
            </a:r>
          </a:p>
        </p:txBody>
      </p:sp>
      <p:sp>
        <p:nvSpPr>
          <p:cNvPr id="37891" name="コンテンツ プレースホルダ 2"/>
          <p:cNvSpPr>
            <a:spLocks noGrp="1"/>
          </p:cNvSpPr>
          <p:nvPr>
            <p:ph idx="1"/>
          </p:nvPr>
        </p:nvSpPr>
        <p:spPr>
          <a:xfrm>
            <a:off x="500063" y="1143000"/>
            <a:ext cx="8072437" cy="5000625"/>
          </a:xfrm>
        </p:spPr>
        <p:txBody>
          <a:bodyPr/>
          <a:lstStyle/>
          <a:p>
            <a:r>
              <a:rPr lang="ja-JP" altLang="en-US" sz="2800">
                <a:latin typeface="HG丸ｺﾞｼｯｸM-PRO" charset="-128"/>
              </a:rPr>
              <a:t>母親が親指と人さし指で胸壁に向かってやさしく押す</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親指と人さし指で同時に乳管をはさんで圧迫</a:t>
            </a:r>
            <a:endParaRPr lang="en-US" altLang="ja-JP">
              <a:latin typeface="HG丸ｺﾞｼｯｸM-PRO" charset="-128"/>
            </a:endParaRPr>
          </a:p>
          <a:p>
            <a:pPr lvl="1">
              <a:buClr>
                <a:schemeClr val="bg2"/>
              </a:buClr>
              <a:buFont typeface="Wingdings" charset="2"/>
              <a:buChar char="ü"/>
            </a:pPr>
            <a:r>
              <a:rPr lang="ja-JP" altLang="en-US">
                <a:latin typeface="HG丸ｺﾞｼｯｸM-PRO" charset="-128"/>
              </a:rPr>
              <a:t>乳頭に向かって母乳が押し出される</a:t>
            </a:r>
            <a:endParaRPr lang="en-US" altLang="ja-JP">
              <a:latin typeface="HG丸ｺﾞｼｯｸM-PRO" charset="-128"/>
            </a:endParaRPr>
          </a:p>
          <a:p>
            <a:r>
              <a:rPr lang="ja-JP" altLang="en-US" sz="2800">
                <a:latin typeface="HG丸ｺﾞｼｯｸM-PRO" charset="-128"/>
              </a:rPr>
              <a:t>圧をかけたり緩めたりすることを繰り返すうちに（数分かかるかも）乳汁が滴り落ちる</a:t>
            </a:r>
            <a:endParaRPr lang="en-US" altLang="ja-JP" sz="2800">
              <a:latin typeface="HG丸ｺﾞｼｯｸM-PRO" charset="-128"/>
            </a:endParaRPr>
          </a:p>
          <a:p>
            <a:r>
              <a:rPr lang="ja-JP" altLang="en-US" sz="2800">
                <a:latin typeface="HG丸ｺﾞｼｯｸM-PRO" charset="-128"/>
              </a:rPr>
              <a:t>少量の濃厚な初乳が出て</a:t>
            </a:r>
            <a:r>
              <a:rPr lang="en-US" altLang="ja-JP" sz="2800">
                <a:latin typeface="HG丸ｺﾞｼｯｸM-PRO" charset="-128"/>
              </a:rPr>
              <a:t>,</a:t>
            </a:r>
            <a:r>
              <a:rPr lang="ja-JP" altLang="en-US" sz="2800">
                <a:latin typeface="HG丸ｺﾞｼｯｸM-PRO" charset="-128"/>
              </a:rPr>
              <a:t>しばらくするとオキシトシン反射によって飛ぶように出てくるようになるかもしれない</a:t>
            </a:r>
            <a:endParaRPr lang="en-US" altLang="ja-JP" sz="2800">
              <a:latin typeface="HG丸ｺﾞｼｯｸM-PRO" charset="-128"/>
            </a:endParaRPr>
          </a:p>
        </p:txBody>
      </p:sp>
      <p:sp>
        <p:nvSpPr>
          <p:cNvPr id="37892" name="スライド番号プレースホルダ 3"/>
          <p:cNvSpPr>
            <a:spLocks noGrp="1"/>
          </p:cNvSpPr>
          <p:nvPr>
            <p:ph type="sldNum" sz="quarter" idx="12"/>
          </p:nvPr>
        </p:nvSpPr>
        <p:spPr bwMode="auto">
          <a:noFill/>
          <a:ln>
            <a:miter lim="800000"/>
            <a:headEnd/>
            <a:tailEnd/>
          </a:ln>
        </p:spPr>
        <p:txBody>
          <a:bodyPr/>
          <a:lstStyle/>
          <a:p>
            <a:fld id="{D86A95FB-097E-9246-9BB3-BB646B831112}" type="slidenum">
              <a:rPr lang="ja-JP" altLang="en-US" smtClean="0"/>
              <a:pPr/>
              <a:t>12</a:t>
            </a:fld>
            <a:endParaRPr lang="ja-JP" alt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9938" name="Picture 5" descr="handexpress010"/>
          <p:cNvPicPr>
            <a:picLocks noGrp="1" noChangeAspect="1" noChangeArrowheads="1"/>
          </p:cNvPicPr>
          <p:nvPr>
            <p:ph sz="half" idx="4294967295"/>
          </p:nvPr>
        </p:nvPicPr>
        <p:blipFill>
          <a:blip r:embed="rId3"/>
          <a:srcRect t="2919" r="-24" b="57402"/>
          <a:stretch>
            <a:fillRect/>
          </a:stretch>
        </p:blipFill>
        <p:spPr>
          <a:xfrm>
            <a:off x="1851025" y="1341438"/>
            <a:ext cx="5605463" cy="3629025"/>
          </a:xfrm>
          <a:noFill/>
        </p:spPr>
      </p:pic>
      <p:sp>
        <p:nvSpPr>
          <p:cNvPr id="8" name="正方形/長方形 7"/>
          <p:cNvSpPr/>
          <p:nvPr/>
        </p:nvSpPr>
        <p:spPr>
          <a:xfrm>
            <a:off x="1857375" y="2786063"/>
            <a:ext cx="71438" cy="1428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9" name="正方形/長方形 8"/>
          <p:cNvSpPr/>
          <p:nvPr/>
        </p:nvSpPr>
        <p:spPr>
          <a:xfrm>
            <a:off x="4572000" y="2643188"/>
            <a:ext cx="214313" cy="2143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p>
        </p:txBody>
      </p:sp>
      <p:sp>
        <p:nvSpPr>
          <p:cNvPr id="39941" name="スライド番号プレースホルダ 4"/>
          <p:cNvSpPr>
            <a:spLocks noGrp="1"/>
          </p:cNvSpPr>
          <p:nvPr>
            <p:ph type="sldNum" sz="quarter" idx="12"/>
          </p:nvPr>
        </p:nvSpPr>
        <p:spPr bwMode="auto">
          <a:noFill/>
          <a:ln>
            <a:miter lim="800000"/>
            <a:headEnd/>
            <a:tailEnd/>
          </a:ln>
        </p:spPr>
        <p:txBody>
          <a:bodyPr/>
          <a:lstStyle/>
          <a:p>
            <a:fld id="{A4DC3131-748C-CE44-9C6A-1F14DFD2527D}" type="slidenum">
              <a:rPr lang="ja-JP" altLang="en-US" smtClean="0"/>
              <a:pPr/>
              <a:t>13</a:t>
            </a:fld>
            <a:endParaRPr lang="ja-JP"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4"/>
          <p:cNvSpPr>
            <a:spLocks noGrp="1"/>
          </p:cNvSpPr>
          <p:nvPr>
            <p:ph type="title"/>
          </p:nvPr>
        </p:nvSpPr>
        <p:spPr>
          <a:xfrm>
            <a:off x="428625" y="428625"/>
            <a:ext cx="8391525" cy="714375"/>
          </a:xfrm>
        </p:spPr>
        <p:txBody>
          <a:bodyPr/>
          <a:lstStyle/>
          <a:p>
            <a:r>
              <a:rPr lang="ja-JP" altLang="en-US" sz="3200" b="1">
                <a:ln>
                  <a:noFill/>
                </a:ln>
                <a:solidFill>
                  <a:srgbClr val="7030A0"/>
                </a:solidFill>
              </a:rPr>
              <a:t>乳房のあらゆる部分で繰り返し搾る</a:t>
            </a:r>
          </a:p>
        </p:txBody>
      </p:sp>
      <p:sp>
        <p:nvSpPr>
          <p:cNvPr id="41987" name="コンテンツ プレースホルダ 5"/>
          <p:cNvSpPr>
            <a:spLocks noGrp="1"/>
          </p:cNvSpPr>
          <p:nvPr>
            <p:ph idx="1"/>
          </p:nvPr>
        </p:nvSpPr>
        <p:spPr>
          <a:xfrm>
            <a:off x="571500" y="1209675"/>
            <a:ext cx="8001000" cy="4740275"/>
          </a:xfrm>
        </p:spPr>
        <p:txBody>
          <a:bodyPr/>
          <a:lstStyle/>
          <a:p>
            <a:r>
              <a:rPr lang="ja-JP" altLang="en-US" sz="2800">
                <a:latin typeface="HG丸ｺﾞｼｯｸM-PRO" charset="-128"/>
              </a:rPr>
              <a:t>母乳の流れがゆっくりになったら親指と人さし指を乳輪の境目あたりのほかのところにも移動して</a:t>
            </a:r>
            <a:r>
              <a:rPr lang="en-US" altLang="ja-JP" sz="2800">
                <a:latin typeface="HG丸ｺﾞｼｯｸM-PRO" charset="-128"/>
              </a:rPr>
              <a:t>,</a:t>
            </a:r>
            <a:r>
              <a:rPr lang="ja-JP" altLang="en-US" sz="2800">
                <a:latin typeface="HG丸ｺﾞｼｯｸM-PRO" charset="-128"/>
              </a:rPr>
              <a:t>圧をかけたり緩めたりを繰り返す</a:t>
            </a:r>
            <a:endParaRPr lang="en-US" altLang="ja-JP" sz="2800">
              <a:latin typeface="HG丸ｺﾞｼｯｸM-PRO" charset="-128"/>
            </a:endParaRPr>
          </a:p>
          <a:p>
            <a:r>
              <a:rPr lang="ja-JP" altLang="en-US" sz="2800">
                <a:latin typeface="HG丸ｺﾞｼｯｸM-PRO" charset="-128"/>
              </a:rPr>
              <a:t>両方の乳房から搾乳する場合</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母乳の流れがとまったら</a:t>
            </a:r>
            <a:r>
              <a:rPr lang="en-US" altLang="ja-JP">
                <a:latin typeface="HG丸ｺﾞｼｯｸM-PRO" charset="-128"/>
              </a:rPr>
              <a:t>,</a:t>
            </a:r>
            <a:r>
              <a:rPr lang="ja-JP" altLang="en-US">
                <a:latin typeface="HG丸ｺﾞｼｯｸM-PRO" charset="-128"/>
              </a:rPr>
              <a:t>もう一方の乳房を同じように搾乳</a:t>
            </a:r>
            <a:endParaRPr lang="en-US" altLang="ja-JP">
              <a:latin typeface="HG丸ｺﾞｼｯｸM-PRO" charset="-128"/>
            </a:endParaRPr>
          </a:p>
          <a:p>
            <a:r>
              <a:rPr lang="ja-JP" altLang="en-US" sz="2800">
                <a:latin typeface="HG丸ｺﾞｼｯｸM-PRO" charset="-128"/>
              </a:rPr>
              <a:t>必要に応じてもう一度マッサージするための時間をとってもよい</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搾乳に戻り必要に応じて両方の乳房で数回繰り返す</a:t>
            </a:r>
          </a:p>
        </p:txBody>
      </p:sp>
      <p:sp>
        <p:nvSpPr>
          <p:cNvPr id="41988" name="スライド番号プレースホルダ 3"/>
          <p:cNvSpPr>
            <a:spLocks noGrp="1"/>
          </p:cNvSpPr>
          <p:nvPr>
            <p:ph type="sldNum" sz="quarter" idx="12"/>
          </p:nvPr>
        </p:nvSpPr>
        <p:spPr bwMode="auto">
          <a:noFill/>
          <a:ln>
            <a:miter lim="800000"/>
            <a:headEnd/>
            <a:tailEnd/>
          </a:ln>
        </p:spPr>
        <p:txBody>
          <a:bodyPr/>
          <a:lstStyle/>
          <a:p>
            <a:fld id="{FB0372AD-BBEB-0548-AB0B-00F2C903767C}" type="slidenum">
              <a:rPr lang="ja-JP" altLang="en-US" smtClean="0"/>
              <a:pPr/>
              <a:t>14</a:t>
            </a:fld>
            <a:endParaRPr lang="ja-JP" alt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タイトル 4"/>
          <p:cNvSpPr>
            <a:spLocks noGrp="1"/>
          </p:cNvSpPr>
          <p:nvPr>
            <p:ph type="title"/>
          </p:nvPr>
        </p:nvSpPr>
        <p:spPr/>
        <p:txBody>
          <a:bodyPr/>
          <a:lstStyle/>
          <a:p>
            <a:r>
              <a:rPr lang="ja-JP" altLang="en-US" sz="3200" b="1">
                <a:ln>
                  <a:noFill/>
                </a:ln>
                <a:solidFill>
                  <a:srgbClr val="7030A0"/>
                </a:solidFill>
              </a:rPr>
              <a:t>いつ搾乳するか</a:t>
            </a:r>
          </a:p>
        </p:txBody>
      </p:sp>
      <p:sp>
        <p:nvSpPr>
          <p:cNvPr id="44035" name="コンテンツ プレースホルダ 5"/>
          <p:cNvSpPr>
            <a:spLocks noGrp="1"/>
          </p:cNvSpPr>
          <p:nvPr>
            <p:ph idx="1"/>
          </p:nvPr>
        </p:nvSpPr>
        <p:spPr>
          <a:xfrm>
            <a:off x="928688" y="1857375"/>
            <a:ext cx="7500937" cy="1716088"/>
          </a:xfrm>
        </p:spPr>
        <p:txBody>
          <a:bodyPr/>
          <a:lstStyle/>
          <a:p>
            <a:pPr>
              <a:spcAft>
                <a:spcPts val="1800"/>
              </a:spcAft>
            </a:pPr>
            <a:r>
              <a:rPr lang="ja-JP" altLang="en-US" sz="2800">
                <a:latin typeface="HG丸ｺﾞｼｯｸM-PRO" charset="-128"/>
              </a:rPr>
              <a:t>赤ちゃんが哺乳できないときは</a:t>
            </a:r>
            <a:r>
              <a:rPr lang="en-US" altLang="ja-JP" sz="2800">
                <a:latin typeface="HG丸ｺﾞｼｯｸM-PRO" charset="-128"/>
              </a:rPr>
              <a:t>,</a:t>
            </a:r>
            <a:r>
              <a:rPr lang="ja-JP" altLang="en-US" sz="2800">
                <a:latin typeface="HG丸ｺﾞｼｯｸM-PRO" charset="-128"/>
              </a:rPr>
              <a:t>赤ちゃんが生まれたら</a:t>
            </a:r>
            <a:r>
              <a:rPr lang="ja-JP" altLang="en-US">
                <a:latin typeface="HG丸ｺﾞｼｯｸM-PRO" charset="-128"/>
              </a:rPr>
              <a:t>できるだけ</a:t>
            </a:r>
            <a:r>
              <a:rPr lang="ja-JP" altLang="en-US" sz="2800">
                <a:latin typeface="HG丸ｺﾞｼｯｸM-PRO" charset="-128"/>
              </a:rPr>
              <a:t>早期に</a:t>
            </a:r>
            <a:endParaRPr lang="en-US" altLang="ja-JP" sz="2800">
              <a:latin typeface="HG丸ｺﾞｼｯｸM-PRO" charset="-128"/>
            </a:endParaRPr>
          </a:p>
          <a:p>
            <a:pPr>
              <a:spcAft>
                <a:spcPts val="1800"/>
              </a:spcAft>
            </a:pPr>
            <a:r>
              <a:rPr lang="ja-JP" altLang="en-US" sz="2800">
                <a:latin typeface="HG丸ｺﾞｼｯｸM-PRO" charset="-128"/>
              </a:rPr>
              <a:t>できれば生後</a:t>
            </a:r>
            <a:r>
              <a:rPr lang="en-US" altLang="ja-JP" sz="2800">
                <a:latin typeface="HG丸ｺﾞｼｯｸM-PRO" charset="-128"/>
              </a:rPr>
              <a:t>6</a:t>
            </a:r>
            <a:r>
              <a:rPr lang="ja-JP" altLang="en-US" sz="2800">
                <a:latin typeface="HG丸ｺﾞｼｯｸM-PRO" charset="-128"/>
              </a:rPr>
              <a:t>時間以内に搾乳を開始</a:t>
            </a:r>
            <a:endParaRPr lang="en-US" altLang="ja-JP" sz="2800">
              <a:latin typeface="HG丸ｺﾞｼｯｸM-PRO" charset="-128"/>
            </a:endParaRPr>
          </a:p>
          <a:p>
            <a:pPr>
              <a:spcAft>
                <a:spcPts val="1800"/>
              </a:spcAft>
              <a:buFont typeface="Wingdings" charset="2"/>
              <a:buNone/>
            </a:pPr>
            <a:endParaRPr lang="ja-JP" altLang="en-US" sz="2800">
              <a:latin typeface="HG丸ｺﾞｼｯｸM-PRO" charset="-128"/>
            </a:endParaRPr>
          </a:p>
        </p:txBody>
      </p:sp>
      <p:sp>
        <p:nvSpPr>
          <p:cNvPr id="44036" name="スライド番号プレースホルダ 3"/>
          <p:cNvSpPr>
            <a:spLocks noGrp="1"/>
          </p:cNvSpPr>
          <p:nvPr>
            <p:ph type="sldNum" sz="quarter" idx="12"/>
          </p:nvPr>
        </p:nvSpPr>
        <p:spPr bwMode="auto">
          <a:noFill/>
          <a:ln>
            <a:miter lim="800000"/>
            <a:headEnd/>
            <a:tailEnd/>
          </a:ln>
        </p:spPr>
        <p:txBody>
          <a:bodyPr/>
          <a:lstStyle/>
          <a:p>
            <a:fld id="{74B0445D-9087-C04E-9D75-9168BED9539A}" type="slidenum">
              <a:rPr lang="ja-JP" altLang="en-US" smtClean="0"/>
              <a:pPr/>
              <a:t>15</a:t>
            </a:fld>
            <a:endParaRPr lang="ja-JP" alt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1"/>
          <p:cNvSpPr>
            <a:spLocks noGrp="1"/>
          </p:cNvSpPr>
          <p:nvPr>
            <p:ph type="title"/>
          </p:nvPr>
        </p:nvSpPr>
        <p:spPr>
          <a:xfrm>
            <a:off x="928688" y="357188"/>
            <a:ext cx="7358062" cy="714375"/>
          </a:xfrm>
        </p:spPr>
        <p:txBody>
          <a:bodyPr/>
          <a:lstStyle/>
          <a:p>
            <a:r>
              <a:rPr lang="ja-JP" altLang="en-US" sz="3200" b="1">
                <a:ln>
                  <a:noFill/>
                </a:ln>
                <a:solidFill>
                  <a:srgbClr val="7030A0"/>
                </a:solidFill>
              </a:rPr>
              <a:t>どれくらいの時間搾乳するか</a:t>
            </a:r>
          </a:p>
        </p:txBody>
      </p:sp>
      <p:sp>
        <p:nvSpPr>
          <p:cNvPr id="46083" name="コンテンツ プレースホルダ 2"/>
          <p:cNvSpPr>
            <a:spLocks noGrp="1"/>
          </p:cNvSpPr>
          <p:nvPr>
            <p:ph idx="1"/>
          </p:nvPr>
        </p:nvSpPr>
        <p:spPr>
          <a:xfrm>
            <a:off x="395288" y="981075"/>
            <a:ext cx="8424862" cy="5327650"/>
          </a:xfrm>
        </p:spPr>
        <p:txBody>
          <a:bodyPr/>
          <a:lstStyle/>
          <a:p>
            <a:r>
              <a:rPr lang="ja-JP" altLang="en-US" sz="2400">
                <a:solidFill>
                  <a:srgbClr val="5A5021"/>
                </a:solidFill>
                <a:latin typeface="HG丸ｺﾞｼｯｸM-PRO" charset="-128"/>
              </a:rPr>
              <a:t>吸啜できない赤ちゃんに初乳を与える搾乳</a:t>
            </a:r>
            <a:endParaRPr lang="en-US" altLang="ja-JP" sz="2400">
              <a:solidFill>
                <a:srgbClr val="5A5021"/>
              </a:solidFill>
              <a:latin typeface="HG丸ｺﾞｼｯｸM-PRO" charset="-128"/>
            </a:endParaRPr>
          </a:p>
          <a:p>
            <a:pPr lvl="1">
              <a:buClr>
                <a:schemeClr val="bg2"/>
              </a:buClr>
              <a:buFont typeface="Wingdings" charset="2"/>
              <a:buChar char="ü"/>
            </a:pPr>
            <a:r>
              <a:rPr lang="en-US" altLang="ja-JP" sz="2400">
                <a:solidFill>
                  <a:srgbClr val="5A5021"/>
                </a:solidFill>
                <a:latin typeface="HG丸ｺﾞｼｯｸM-PRO" charset="-128"/>
              </a:rPr>
              <a:t> 5-10</a:t>
            </a:r>
            <a:r>
              <a:rPr lang="ja-JP" altLang="en-US" sz="2400">
                <a:solidFill>
                  <a:srgbClr val="5A5021"/>
                </a:solidFill>
                <a:latin typeface="HG丸ｺﾞｼｯｸM-PRO" charset="-128"/>
              </a:rPr>
              <a:t>分の搾乳でティースプーン</a:t>
            </a:r>
            <a:r>
              <a:rPr lang="en-US" altLang="ja-JP" sz="2400">
                <a:solidFill>
                  <a:srgbClr val="5A5021"/>
                </a:solidFill>
                <a:latin typeface="HG丸ｺﾞｼｯｸM-PRO" charset="-128"/>
              </a:rPr>
              <a:t>1</a:t>
            </a:r>
            <a:r>
              <a:rPr lang="ja-JP" altLang="en-US" sz="2400">
                <a:solidFill>
                  <a:srgbClr val="5A5021"/>
                </a:solidFill>
                <a:latin typeface="HG丸ｺﾞｼｯｸM-PRO" charset="-128"/>
              </a:rPr>
              <a:t>杯の初乳</a:t>
            </a:r>
            <a:r>
              <a:rPr lang="en-US" altLang="ja-JP" sz="2400">
                <a:solidFill>
                  <a:srgbClr val="5A5021"/>
                </a:solidFill>
                <a:latin typeface="HG丸ｺﾞｼｯｸM-PRO" charset="-128"/>
              </a:rPr>
              <a:t>.</a:t>
            </a:r>
            <a:r>
              <a:rPr lang="ja-JP" altLang="en-US" sz="2400">
                <a:solidFill>
                  <a:srgbClr val="5A5021"/>
                </a:solidFill>
                <a:latin typeface="HG丸ｺﾞｼｯｸM-PRO" charset="-128"/>
              </a:rPr>
              <a:t>新生児の胃はとても小さいので</a:t>
            </a:r>
            <a:r>
              <a:rPr lang="en-US" altLang="ja-JP" sz="2400">
                <a:solidFill>
                  <a:srgbClr val="5A5021"/>
                </a:solidFill>
                <a:latin typeface="HG丸ｺﾞｼｯｸM-PRO" charset="-128"/>
              </a:rPr>
              <a:t>1,</a:t>
            </a:r>
            <a:r>
              <a:rPr lang="ja-JP" altLang="en-US" sz="2400">
                <a:solidFill>
                  <a:srgbClr val="5A5021"/>
                </a:solidFill>
                <a:latin typeface="HG丸ｺﾞｼｯｸM-PRO" charset="-128"/>
              </a:rPr>
              <a:t> </a:t>
            </a:r>
            <a:r>
              <a:rPr lang="en-US" altLang="ja-JP" sz="2400">
                <a:solidFill>
                  <a:srgbClr val="5A5021"/>
                </a:solidFill>
                <a:latin typeface="HG丸ｺﾞｼｯｸM-PRO" charset="-128"/>
              </a:rPr>
              <a:t>2</a:t>
            </a:r>
            <a:r>
              <a:rPr lang="ja-JP" altLang="en-US" sz="2400">
                <a:solidFill>
                  <a:srgbClr val="5A5021"/>
                </a:solidFill>
                <a:latin typeface="HG丸ｺﾞｼｯｸM-PRO" charset="-128"/>
              </a:rPr>
              <a:t>時間ごと少量で充分</a:t>
            </a:r>
            <a:endParaRPr lang="en-US" altLang="ja-JP" sz="2400">
              <a:solidFill>
                <a:srgbClr val="5A5021"/>
              </a:solidFill>
              <a:latin typeface="HG丸ｺﾞｼｯｸM-PRO" charset="-128"/>
            </a:endParaRPr>
          </a:p>
          <a:p>
            <a:r>
              <a:rPr lang="ja-JP" altLang="en-US" sz="2400">
                <a:solidFill>
                  <a:srgbClr val="5A5021"/>
                </a:solidFill>
                <a:latin typeface="HG丸ｺﾞｼｯｸM-PRO" charset="-128"/>
              </a:rPr>
              <a:t>乳汁産生を増やすための搾乳</a:t>
            </a:r>
            <a:endParaRPr lang="en-US" altLang="ja-JP" sz="2400">
              <a:solidFill>
                <a:srgbClr val="5A5021"/>
              </a:solidFill>
              <a:latin typeface="HG丸ｺﾞｼｯｸM-PRO" charset="-128"/>
            </a:endParaRPr>
          </a:p>
          <a:p>
            <a:pPr lvl="1">
              <a:buClr>
                <a:schemeClr val="bg2"/>
              </a:buClr>
              <a:buFont typeface="Wingdings" charset="2"/>
              <a:buChar char="ü"/>
            </a:pPr>
            <a:r>
              <a:rPr lang="ja-JP" altLang="en-US" sz="2400">
                <a:solidFill>
                  <a:srgbClr val="5A5021"/>
                </a:solidFill>
                <a:latin typeface="HG丸ｺﾞｼｯｸM-PRO" charset="-128"/>
              </a:rPr>
              <a:t>夜間の</a:t>
            </a:r>
            <a:r>
              <a:rPr lang="en-US" altLang="ja-JP" sz="2400">
                <a:solidFill>
                  <a:srgbClr val="5A5021"/>
                </a:solidFill>
                <a:latin typeface="HG丸ｺﾞｼｯｸM-PRO" charset="-128"/>
              </a:rPr>
              <a:t>1</a:t>
            </a:r>
            <a:r>
              <a:rPr lang="ja-JP" altLang="en-US" sz="2400">
                <a:solidFill>
                  <a:srgbClr val="5A5021"/>
                </a:solidFill>
                <a:latin typeface="HG丸ｺﾞｼｯｸM-PRO" charset="-128"/>
              </a:rPr>
              <a:t>回搾乳を含め</a:t>
            </a:r>
            <a:r>
              <a:rPr lang="en-US" altLang="ja-JP" sz="2400">
                <a:solidFill>
                  <a:srgbClr val="5A5021"/>
                </a:solidFill>
                <a:latin typeface="HG丸ｺﾞｼｯｸM-PRO" charset="-128"/>
              </a:rPr>
              <a:t>1</a:t>
            </a:r>
            <a:r>
              <a:rPr lang="ja-JP" altLang="en-US" sz="2400">
                <a:solidFill>
                  <a:srgbClr val="5A5021"/>
                </a:solidFill>
                <a:latin typeface="HG丸ｺﾞｼｯｸM-PRO" charset="-128"/>
              </a:rPr>
              <a:t>日に少なくとも</a:t>
            </a:r>
            <a:r>
              <a:rPr lang="en-US" altLang="ja-JP" sz="2400">
                <a:solidFill>
                  <a:srgbClr val="5A5021"/>
                </a:solidFill>
                <a:latin typeface="HG丸ｺﾞｼｯｸM-PRO" charset="-128"/>
              </a:rPr>
              <a:t>6</a:t>
            </a:r>
            <a:r>
              <a:rPr lang="ja-JP" altLang="en-US" sz="2400">
                <a:solidFill>
                  <a:srgbClr val="5A5021"/>
                </a:solidFill>
                <a:latin typeface="HG丸ｺﾞｼｯｸM-PRO" charset="-128"/>
              </a:rPr>
              <a:t>回以上</a:t>
            </a:r>
            <a:r>
              <a:rPr lang="en-US" altLang="ja-JP" sz="2400">
                <a:solidFill>
                  <a:srgbClr val="5A5021"/>
                </a:solidFill>
                <a:latin typeface="HG丸ｺﾞｼｯｸM-PRO" charset="-128"/>
              </a:rPr>
              <a:t>,1</a:t>
            </a:r>
            <a:r>
              <a:rPr lang="ja-JP" altLang="en-US" sz="2400">
                <a:solidFill>
                  <a:srgbClr val="5A5021"/>
                </a:solidFill>
                <a:latin typeface="HG丸ｺﾞｼｯｸM-PRO" charset="-128"/>
              </a:rPr>
              <a:t>回に</a:t>
            </a:r>
            <a:r>
              <a:rPr lang="en-US" altLang="ja-JP" sz="2400">
                <a:solidFill>
                  <a:srgbClr val="5A5021"/>
                </a:solidFill>
                <a:latin typeface="HG丸ｺﾞｼｯｸM-PRO" charset="-128"/>
              </a:rPr>
              <a:t>20</a:t>
            </a:r>
            <a:r>
              <a:rPr lang="ja-JP" altLang="en-US" sz="2400">
                <a:solidFill>
                  <a:srgbClr val="5A5021"/>
                </a:solidFill>
                <a:latin typeface="HG丸ｺﾞｼｯｸM-PRO" charset="-128"/>
              </a:rPr>
              <a:t>分程度の搾乳（</a:t>
            </a:r>
            <a:r>
              <a:rPr lang="en-US" altLang="ja-JP" sz="2400">
                <a:solidFill>
                  <a:srgbClr val="5A5021"/>
                </a:solidFill>
                <a:latin typeface="HG丸ｺﾞｼｯｸM-PRO" charset="-128"/>
              </a:rPr>
              <a:t>100</a:t>
            </a:r>
            <a:r>
              <a:rPr lang="ja-JP" altLang="en-US" sz="2400">
                <a:solidFill>
                  <a:srgbClr val="5A5021"/>
                </a:solidFill>
                <a:latin typeface="HG丸ｺﾞｼｯｸM-PRO" charset="-128"/>
              </a:rPr>
              <a:t>分</a:t>
            </a:r>
            <a:r>
              <a:rPr lang="en-US" altLang="ja-JP" sz="2400">
                <a:solidFill>
                  <a:srgbClr val="5A5021"/>
                </a:solidFill>
                <a:latin typeface="HG丸ｺﾞｼｯｸM-PRO" charset="-128"/>
              </a:rPr>
              <a:t>/24</a:t>
            </a:r>
            <a:r>
              <a:rPr lang="ja-JP" altLang="en-US" sz="2400">
                <a:solidFill>
                  <a:srgbClr val="5A5021"/>
                </a:solidFill>
                <a:latin typeface="HG丸ｺﾞｼｯｸM-PRO" charset="-128"/>
              </a:rPr>
              <a:t>時間）</a:t>
            </a:r>
            <a:endParaRPr lang="en-US" altLang="ja-JP" sz="2400">
              <a:solidFill>
                <a:srgbClr val="5A5021"/>
              </a:solidFill>
              <a:latin typeface="HG丸ｺﾞｼｯｸM-PRO" charset="-128"/>
            </a:endParaRPr>
          </a:p>
          <a:p>
            <a:r>
              <a:rPr lang="ja-JP" altLang="en-US" sz="2400">
                <a:solidFill>
                  <a:srgbClr val="5A5021"/>
                </a:solidFill>
                <a:latin typeface="HG丸ｺﾞｼｯｸM-PRO" charset="-128"/>
              </a:rPr>
              <a:t>吸着しやすく乳輪を柔らかくするため</a:t>
            </a:r>
            <a:endParaRPr lang="en-US" altLang="ja-JP" sz="2400">
              <a:solidFill>
                <a:srgbClr val="5A5021"/>
              </a:solidFill>
              <a:latin typeface="HG丸ｺﾞｼｯｸM-PRO" charset="-128"/>
            </a:endParaRPr>
          </a:p>
          <a:p>
            <a:pPr lvl="1">
              <a:buClr>
                <a:schemeClr val="bg2"/>
              </a:buClr>
              <a:buFont typeface="Wingdings" charset="2"/>
              <a:buChar char="ü"/>
            </a:pPr>
            <a:r>
              <a:rPr lang="en-US" altLang="ja-JP" sz="2400">
                <a:solidFill>
                  <a:srgbClr val="5A5021"/>
                </a:solidFill>
                <a:latin typeface="HG丸ｺﾞｼｯｸM-PRO" charset="-128"/>
              </a:rPr>
              <a:t>3,4</a:t>
            </a:r>
            <a:r>
              <a:rPr lang="ja-JP" altLang="en-US" sz="2400">
                <a:solidFill>
                  <a:srgbClr val="5A5021"/>
                </a:solidFill>
                <a:latin typeface="HG丸ｺﾞｼｯｸM-PRO" charset="-128"/>
              </a:rPr>
              <a:t>回の圧迫で充分</a:t>
            </a:r>
            <a:endParaRPr lang="en-US" altLang="ja-JP" sz="2400">
              <a:solidFill>
                <a:srgbClr val="5A5021"/>
              </a:solidFill>
              <a:latin typeface="HG丸ｺﾞｼｯｸM-PRO" charset="-128"/>
            </a:endParaRPr>
          </a:p>
          <a:p>
            <a:r>
              <a:rPr lang="ja-JP" altLang="en-US" sz="2400">
                <a:solidFill>
                  <a:srgbClr val="5A5021"/>
                </a:solidFill>
                <a:latin typeface="HG丸ｺﾞｼｯｸM-PRO" charset="-128"/>
              </a:rPr>
              <a:t>乳管閉塞をとるため</a:t>
            </a:r>
            <a:endParaRPr lang="en-US" altLang="ja-JP" sz="2400">
              <a:solidFill>
                <a:srgbClr val="5A5021"/>
              </a:solidFill>
              <a:latin typeface="HG丸ｺﾞｼｯｸM-PRO" charset="-128"/>
            </a:endParaRPr>
          </a:p>
          <a:p>
            <a:pPr lvl="1">
              <a:buClr>
                <a:schemeClr val="bg2"/>
              </a:buClr>
              <a:buFont typeface="Wingdings" charset="2"/>
              <a:buChar char="ü"/>
            </a:pPr>
            <a:r>
              <a:rPr lang="ja-JP" altLang="en-US" sz="2400">
                <a:solidFill>
                  <a:srgbClr val="5A5021"/>
                </a:solidFill>
                <a:latin typeface="HG丸ｺﾞｼｯｸM-PRO" charset="-128"/>
              </a:rPr>
              <a:t>閉塞とれるまで</a:t>
            </a:r>
            <a:endParaRPr lang="en-US" altLang="ja-JP" sz="2400">
              <a:solidFill>
                <a:srgbClr val="5A5021"/>
              </a:solidFill>
              <a:latin typeface="HG丸ｺﾞｼｯｸM-PRO" charset="-128"/>
            </a:endParaRPr>
          </a:p>
          <a:p>
            <a:r>
              <a:rPr lang="ja-JP" altLang="en-US" sz="2400">
                <a:solidFill>
                  <a:srgbClr val="5A5021"/>
                </a:solidFill>
                <a:latin typeface="HG丸ｺﾞｼｯｸM-PRO" charset="-128"/>
              </a:rPr>
              <a:t>職場復帰の場合</a:t>
            </a:r>
            <a:endParaRPr lang="en-US" altLang="ja-JP" sz="2400">
              <a:solidFill>
                <a:srgbClr val="5A5021"/>
              </a:solidFill>
              <a:latin typeface="HG丸ｺﾞｼｯｸM-PRO" charset="-128"/>
            </a:endParaRPr>
          </a:p>
          <a:p>
            <a:pPr lvl="1">
              <a:buClr>
                <a:schemeClr val="bg2"/>
              </a:buClr>
              <a:buFont typeface="Wingdings" charset="2"/>
              <a:buChar char="ü"/>
            </a:pPr>
            <a:r>
              <a:rPr lang="ja-JP" altLang="en-US" sz="2400">
                <a:solidFill>
                  <a:srgbClr val="5A5021"/>
                </a:solidFill>
                <a:latin typeface="HG丸ｺﾞｼｯｸM-PRO" charset="-128"/>
              </a:rPr>
              <a:t>搾乳時間は母乳の出かたと欲しがる量によって様々</a:t>
            </a:r>
            <a:endParaRPr lang="ja-JP" altLang="en-US" sz="2400">
              <a:latin typeface="HG丸ｺﾞｼｯｸM-PRO" charset="-128"/>
            </a:endParaRPr>
          </a:p>
        </p:txBody>
      </p:sp>
      <p:sp>
        <p:nvSpPr>
          <p:cNvPr id="46084" name="スライド番号プレースホルダ 3"/>
          <p:cNvSpPr>
            <a:spLocks noGrp="1"/>
          </p:cNvSpPr>
          <p:nvPr>
            <p:ph type="sldNum" sz="quarter" idx="12"/>
          </p:nvPr>
        </p:nvSpPr>
        <p:spPr bwMode="auto">
          <a:noFill/>
          <a:ln>
            <a:miter lim="800000"/>
            <a:headEnd/>
            <a:tailEnd/>
          </a:ln>
        </p:spPr>
        <p:txBody>
          <a:bodyPr/>
          <a:lstStyle/>
          <a:p>
            <a:fld id="{AD97C633-C5B3-4841-8D1D-6B2D8C377017}" type="slidenum">
              <a:rPr lang="ja-JP" altLang="en-US" smtClean="0"/>
              <a:pPr/>
              <a:t>16</a:t>
            </a:fld>
            <a:endParaRPr lang="ja-JP"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タイトル 1"/>
          <p:cNvSpPr>
            <a:spLocks noGrp="1"/>
          </p:cNvSpPr>
          <p:nvPr>
            <p:ph type="title"/>
          </p:nvPr>
        </p:nvSpPr>
        <p:spPr>
          <a:xfrm>
            <a:off x="428625" y="404813"/>
            <a:ext cx="8286750" cy="714375"/>
          </a:xfrm>
        </p:spPr>
        <p:txBody>
          <a:bodyPr/>
          <a:lstStyle/>
          <a:p>
            <a:r>
              <a:rPr lang="ja-JP" altLang="en-US" sz="3200" b="1">
                <a:ln>
                  <a:noFill/>
                </a:ln>
                <a:solidFill>
                  <a:srgbClr val="7030A0"/>
                </a:solidFill>
              </a:rPr>
              <a:t>初乳は少量でも貴重</a:t>
            </a:r>
          </a:p>
        </p:txBody>
      </p:sp>
      <p:sp>
        <p:nvSpPr>
          <p:cNvPr id="48131" name="コンテンツ プレースホルダ 2"/>
          <p:cNvSpPr>
            <a:spLocks noGrp="1"/>
          </p:cNvSpPr>
          <p:nvPr>
            <p:ph idx="1"/>
          </p:nvPr>
        </p:nvSpPr>
        <p:spPr>
          <a:xfrm>
            <a:off x="642938" y="1196975"/>
            <a:ext cx="7858125" cy="5143500"/>
          </a:xfrm>
        </p:spPr>
        <p:txBody>
          <a:bodyPr/>
          <a:lstStyle/>
          <a:p>
            <a:r>
              <a:rPr lang="ja-JP" altLang="en-US" sz="2800">
                <a:latin typeface="HG丸ｺﾞｼｯｸM-PRO" charset="-128"/>
              </a:rPr>
              <a:t>早産児や病児は最初はごく少量しか飲めない</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初乳を少量</a:t>
            </a:r>
            <a:r>
              <a:rPr lang="en-US" altLang="ja-JP">
                <a:latin typeface="HG丸ｺﾞｼｯｸM-PRO" charset="-128"/>
              </a:rPr>
              <a:t>,</a:t>
            </a:r>
            <a:r>
              <a:rPr lang="ja-JP" altLang="en-US">
                <a:latin typeface="HG丸ｺﾞｼｯｸM-PRO" charset="-128"/>
              </a:rPr>
              <a:t>頻繁に与える</a:t>
            </a:r>
            <a:endParaRPr lang="en-US" altLang="ja-JP">
              <a:latin typeface="HG丸ｺﾞｼｯｸM-PRO" charset="-128"/>
            </a:endParaRPr>
          </a:p>
          <a:p>
            <a:r>
              <a:rPr lang="ja-JP" altLang="en-US" sz="2800">
                <a:latin typeface="HG丸ｺﾞｼｯｸM-PRO" charset="-128"/>
              </a:rPr>
              <a:t>初乳は数滴でも貴重</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スプーンや小さなカップ</a:t>
            </a:r>
            <a:r>
              <a:rPr lang="en-US" altLang="ja-JP">
                <a:latin typeface="HG丸ｺﾞｼｯｸM-PRO" charset="-128"/>
              </a:rPr>
              <a:t>,</a:t>
            </a:r>
            <a:r>
              <a:rPr lang="ja-JP" altLang="en-US">
                <a:latin typeface="HG丸ｺﾞｼｯｸM-PRO" charset="-128"/>
              </a:rPr>
              <a:t>直接赤ちゃんの口にしぼって</a:t>
            </a:r>
            <a:r>
              <a:rPr lang="en-US" altLang="ja-JP">
                <a:latin typeface="HG丸ｺﾞｼｯｸM-PRO" charset="-128"/>
              </a:rPr>
              <a:t>,1</a:t>
            </a:r>
            <a:r>
              <a:rPr lang="ja-JP" altLang="en-US">
                <a:latin typeface="HG丸ｺﾞｼｯｸM-PRO" charset="-128"/>
              </a:rPr>
              <a:t>滴たりとも無駄にしない</a:t>
            </a:r>
            <a:endParaRPr lang="en-US" altLang="ja-JP">
              <a:latin typeface="HG丸ｺﾞｼｯｸM-PRO" charset="-128"/>
            </a:endParaRPr>
          </a:p>
          <a:p>
            <a:r>
              <a:rPr lang="ja-JP" altLang="en-US" sz="2800"/>
              <a:t>援助者がシリンジを乳頭にあてて</a:t>
            </a:r>
            <a:r>
              <a:rPr lang="en-US" altLang="ja-JP" sz="2800"/>
              <a:t>,</a:t>
            </a:r>
            <a:r>
              <a:rPr lang="ja-JP" altLang="en-US" sz="2800"/>
              <a:t>母親が搾乳する先から初乳を直接採取する　　　　　　のも有効</a:t>
            </a:r>
            <a:endParaRPr lang="en-US" altLang="ja-JP" sz="2800"/>
          </a:p>
          <a:p>
            <a:pPr lvl="1">
              <a:buClr>
                <a:schemeClr val="bg2"/>
              </a:buClr>
              <a:buFont typeface="Wingdings" charset="2"/>
              <a:buChar char="ü"/>
            </a:pPr>
            <a:r>
              <a:rPr lang="ja-JP" altLang="en-US" sz="2400"/>
              <a:t>小さなシリンジにすると</a:t>
            </a:r>
            <a:r>
              <a:rPr lang="en-US" altLang="ja-JP" sz="2400"/>
              <a:t>,</a:t>
            </a:r>
            <a:r>
              <a:rPr lang="ja-JP" altLang="en-US" sz="2400"/>
              <a:t>　　　　　　　　　　</a:t>
            </a:r>
            <a:r>
              <a:rPr lang="en-US" altLang="ja-JP" sz="2400"/>
              <a:t>1mL</a:t>
            </a:r>
            <a:r>
              <a:rPr lang="ja-JP" altLang="en-US" sz="2400"/>
              <a:t>でも相当な量に見える</a:t>
            </a:r>
          </a:p>
          <a:p>
            <a:pPr>
              <a:buFont typeface="Wingdings" charset="2"/>
              <a:buChar char="Ø"/>
            </a:pPr>
            <a:endParaRPr lang="en-US" altLang="ja-JP" sz="2800">
              <a:latin typeface="HG丸ｺﾞｼｯｸM-PRO" charset="-128"/>
            </a:endParaRPr>
          </a:p>
        </p:txBody>
      </p:sp>
      <p:sp>
        <p:nvSpPr>
          <p:cNvPr id="7" name="正方形/長方形 6"/>
          <p:cNvSpPr/>
          <p:nvPr/>
        </p:nvSpPr>
        <p:spPr>
          <a:xfrm>
            <a:off x="6096000" y="4572000"/>
            <a:ext cx="2192230" cy="1477328"/>
          </a:xfrm>
          <a:prstGeom prst="rect">
            <a:avLst/>
          </a:prstGeom>
          <a:solidFill>
            <a:schemeClr val="tx1"/>
          </a:solidFill>
          <a:ln>
            <a:solidFill>
              <a:schemeClr val="tx1">
                <a:lumMod val="50000"/>
              </a:schemeClr>
            </a:solidFill>
          </a:ln>
        </p:spPr>
        <p:txBody>
          <a:bodyPr wrap="square">
            <a:spAutoFit/>
          </a:bodyPr>
          <a:lstStyle/>
          <a:p>
            <a:endParaRPr lang="en-US" altLang="ja-JP" dirty="0" smtClean="0">
              <a:solidFill>
                <a:srgbClr val="000000"/>
              </a:solidFill>
            </a:endParaRPr>
          </a:p>
          <a:p>
            <a:pPr algn="ctr"/>
            <a:r>
              <a:rPr lang="ja-JP" altLang="en-US" dirty="0" smtClean="0">
                <a:solidFill>
                  <a:srgbClr val="000000"/>
                </a:solidFill>
              </a:rPr>
              <a:t>小さいシリンジで少量の搾乳を採取</a:t>
            </a:r>
            <a:endParaRPr lang="en-US" altLang="ja-JP" dirty="0" smtClean="0">
              <a:solidFill>
                <a:srgbClr val="000000"/>
              </a:solidFill>
            </a:endParaRPr>
          </a:p>
          <a:p>
            <a:pPr algn="ctr"/>
            <a:endParaRPr lang="en-US" altLang="ja-JP" dirty="0" smtClean="0">
              <a:solidFill>
                <a:srgbClr val="000000"/>
              </a:solidFill>
            </a:endParaRPr>
          </a:p>
          <a:p>
            <a:pPr algn="ctr"/>
            <a:endParaRPr lang="ja-JP" altLang="en-US" dirty="0" smtClean="0">
              <a:solidFill>
                <a:srgbClr val="00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タイトル 4"/>
          <p:cNvSpPr>
            <a:spLocks noGrp="1"/>
          </p:cNvSpPr>
          <p:nvPr>
            <p:ph type="title"/>
          </p:nvPr>
        </p:nvSpPr>
        <p:spPr>
          <a:xfrm>
            <a:off x="900113" y="404813"/>
            <a:ext cx="7358062" cy="714375"/>
          </a:xfrm>
        </p:spPr>
        <p:txBody>
          <a:bodyPr/>
          <a:lstStyle/>
          <a:p>
            <a:r>
              <a:rPr lang="ja-JP" altLang="en-US" sz="3200" b="1">
                <a:ln>
                  <a:noFill/>
                </a:ln>
                <a:solidFill>
                  <a:srgbClr val="7030A0"/>
                </a:solidFill>
                <a:latin typeface="HG丸ｺﾞｼｯｸM-PRO" charset="-128"/>
              </a:rPr>
              <a:t>留意点</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ふれずに励ます</a:t>
            </a:r>
          </a:p>
        </p:txBody>
      </p:sp>
      <p:sp>
        <p:nvSpPr>
          <p:cNvPr id="50179" name="コンテンツ プレースホルダ 5"/>
          <p:cNvSpPr>
            <a:spLocks noGrp="1"/>
          </p:cNvSpPr>
          <p:nvPr>
            <p:ph idx="1"/>
          </p:nvPr>
        </p:nvSpPr>
        <p:spPr>
          <a:xfrm>
            <a:off x="684213" y="1423988"/>
            <a:ext cx="7848600" cy="4525962"/>
          </a:xfrm>
        </p:spPr>
        <p:txBody>
          <a:bodyPr/>
          <a:lstStyle/>
          <a:p>
            <a:pPr>
              <a:spcAft>
                <a:spcPts val="1200"/>
              </a:spcAft>
            </a:pPr>
            <a:r>
              <a:rPr lang="ja-JP" altLang="en-US" sz="2800">
                <a:latin typeface="HG丸ｺﾞｼｯｸM-PRO" charset="-128"/>
              </a:rPr>
              <a:t>保健医療従事者が母親の乳房に触れる必要はない</a:t>
            </a:r>
            <a:endParaRPr lang="en-US" altLang="ja-JP" sz="2800">
              <a:latin typeface="HG丸ｺﾞｼｯｸM-PRO" charset="-128"/>
            </a:endParaRPr>
          </a:p>
          <a:p>
            <a:pPr>
              <a:spcAft>
                <a:spcPts val="1200"/>
              </a:spcAft>
            </a:pPr>
            <a:r>
              <a:rPr lang="ja-JP" altLang="en-US" sz="2800">
                <a:latin typeface="HG丸ｺﾞｼｯｸM-PRO" charset="-128"/>
              </a:rPr>
              <a:t>充分な量を得るまでには数回の搾乳を要するかもしれない</a:t>
            </a:r>
            <a:endParaRPr lang="en-US" altLang="ja-JP" sz="2800">
              <a:latin typeface="HG丸ｺﾞｼｯｸM-PRO" charset="-128"/>
            </a:endParaRPr>
          </a:p>
          <a:p>
            <a:pPr>
              <a:spcAft>
                <a:spcPts val="1200"/>
              </a:spcAft>
            </a:pPr>
            <a:r>
              <a:rPr lang="ja-JP" altLang="en-US" sz="2800">
                <a:latin typeface="HG丸ｺﾞｼｯｸM-PRO" charset="-128"/>
              </a:rPr>
              <a:t>最初の搾乳で少量</a:t>
            </a:r>
            <a:r>
              <a:rPr lang="en-US" altLang="ja-JP" sz="2800">
                <a:latin typeface="HG丸ｺﾞｼｯｸM-PRO" charset="-128"/>
              </a:rPr>
              <a:t>,</a:t>
            </a:r>
            <a:r>
              <a:rPr lang="ja-JP" altLang="en-US" sz="2800">
                <a:latin typeface="HG丸ｺﾞｼｯｸM-PRO" charset="-128"/>
              </a:rPr>
              <a:t>もしくはまったく出なくても</a:t>
            </a:r>
            <a:r>
              <a:rPr lang="en-US" altLang="ja-JP" sz="2800">
                <a:latin typeface="HG丸ｺﾞｼｯｸM-PRO" charset="-128"/>
              </a:rPr>
              <a:t>,</a:t>
            </a:r>
            <a:r>
              <a:rPr lang="ja-JP" altLang="en-US" sz="2800">
                <a:latin typeface="HG丸ｺﾞｼｯｸM-PRO" charset="-128"/>
              </a:rPr>
              <a:t>あきらめないように母親を励ます</a:t>
            </a:r>
            <a:endParaRPr lang="en-US" altLang="ja-JP" sz="2800">
              <a:latin typeface="HG丸ｺﾞｼｯｸM-PRO" charset="-128"/>
            </a:endParaRPr>
          </a:p>
          <a:p>
            <a:pPr>
              <a:spcAft>
                <a:spcPts val="1200"/>
              </a:spcAft>
            </a:pPr>
            <a:r>
              <a:rPr lang="ja-JP" altLang="en-US" sz="2800">
                <a:latin typeface="HG丸ｺﾞｼｯｸM-PRO" charset="-128"/>
              </a:rPr>
              <a:t>搾乳量は練習することで増加する</a:t>
            </a:r>
          </a:p>
        </p:txBody>
      </p:sp>
      <p:sp>
        <p:nvSpPr>
          <p:cNvPr id="50180" name="スライド番号プレースホルダ 3"/>
          <p:cNvSpPr>
            <a:spLocks noGrp="1"/>
          </p:cNvSpPr>
          <p:nvPr>
            <p:ph type="sldNum" sz="quarter" idx="12"/>
          </p:nvPr>
        </p:nvSpPr>
        <p:spPr bwMode="auto">
          <a:noFill/>
          <a:ln>
            <a:miter lim="800000"/>
            <a:headEnd/>
            <a:tailEnd/>
          </a:ln>
        </p:spPr>
        <p:txBody>
          <a:bodyPr/>
          <a:lstStyle/>
          <a:p>
            <a:fld id="{BB8A4666-B393-8F4D-BE6A-EFDEF842DEF8}" type="slidenum">
              <a:rPr lang="ja-JP" altLang="en-US" smtClean="0"/>
              <a:pPr/>
              <a:t>18</a:t>
            </a:fld>
            <a:endParaRPr lang="ja-JP"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タイトル 4"/>
          <p:cNvSpPr>
            <a:spLocks noGrp="1"/>
          </p:cNvSpPr>
          <p:nvPr>
            <p:ph type="title"/>
          </p:nvPr>
        </p:nvSpPr>
        <p:spPr>
          <a:xfrm>
            <a:off x="365125" y="333375"/>
            <a:ext cx="8429625" cy="982663"/>
          </a:xfrm>
        </p:spPr>
        <p:txBody>
          <a:bodyPr/>
          <a:lstStyle/>
          <a:p>
            <a:r>
              <a:rPr lang="en-US" altLang="ja-JP" sz="3200" b="1">
                <a:ln>
                  <a:noFill/>
                </a:ln>
                <a:solidFill>
                  <a:srgbClr val="7030A0"/>
                </a:solidFill>
                <a:latin typeface="HG丸ｺﾞｼｯｸM-PRO" charset="-128"/>
              </a:rPr>
              <a:t>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留意点</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傷めない　</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52227" name="コンテンツ プレースホルダ 5"/>
          <p:cNvSpPr>
            <a:spLocks noGrp="1"/>
          </p:cNvSpPr>
          <p:nvPr>
            <p:ph sz="half" idx="1"/>
          </p:nvPr>
        </p:nvSpPr>
        <p:spPr>
          <a:xfrm>
            <a:off x="401638" y="1341438"/>
            <a:ext cx="8358187" cy="4824412"/>
          </a:xfrm>
        </p:spPr>
        <p:txBody>
          <a:bodyPr/>
          <a:lstStyle/>
          <a:p>
            <a:pPr>
              <a:spcAft>
                <a:spcPts val="600"/>
              </a:spcAft>
            </a:pPr>
            <a:r>
              <a:rPr lang="ja-JP" altLang="en-US">
                <a:latin typeface="HG丸ｺﾞｼｯｸM-PRO" charset="-128"/>
              </a:rPr>
              <a:t>乳頭をつまんでしぼらないように説明</a:t>
            </a:r>
            <a:endParaRPr lang="en-US" altLang="ja-JP">
              <a:latin typeface="HG丸ｺﾞｼｯｸM-PRO" charset="-128"/>
            </a:endParaRPr>
          </a:p>
          <a:p>
            <a:pPr>
              <a:spcAft>
                <a:spcPts val="600"/>
              </a:spcAft>
            </a:pPr>
            <a:r>
              <a:rPr lang="ja-JP" altLang="en-US">
                <a:latin typeface="HG丸ｺﾞｼｯｸM-PRO" charset="-128"/>
              </a:rPr>
              <a:t>乳頭を圧迫しても引っ張っても母乳は出ない</a:t>
            </a:r>
            <a:endParaRPr lang="en-US" altLang="ja-JP">
              <a:latin typeface="HG丸ｺﾞｼｯｸM-PRO" charset="-128"/>
            </a:endParaRPr>
          </a:p>
          <a:p>
            <a:pPr>
              <a:spcAft>
                <a:spcPts val="600"/>
              </a:spcAft>
            </a:pPr>
            <a:r>
              <a:rPr lang="ja-JP" altLang="en-US">
                <a:latin typeface="HG丸ｺﾞｼｯｸM-PRO" charset="-128"/>
              </a:rPr>
              <a:t>痛いだけで乳頭を傷めることもある</a:t>
            </a:r>
            <a:r>
              <a:rPr lang="ja-JP" altLang="en-US">
                <a:solidFill>
                  <a:srgbClr val="5A5021"/>
                </a:solidFill>
                <a:latin typeface="HG丸ｺﾞｼｯｸM-PRO" charset="-128"/>
              </a:rPr>
              <a:t>乳房を傷めるおそれがあるので</a:t>
            </a:r>
            <a:r>
              <a:rPr lang="en-US" altLang="ja-JP">
                <a:solidFill>
                  <a:srgbClr val="5A5021"/>
                </a:solidFill>
                <a:latin typeface="HG丸ｺﾞｼｯｸM-PRO" charset="-128"/>
              </a:rPr>
              <a:t>,</a:t>
            </a:r>
            <a:r>
              <a:rPr lang="ja-JP" altLang="en-US">
                <a:solidFill>
                  <a:srgbClr val="5A5021"/>
                </a:solidFill>
                <a:latin typeface="HG丸ｺﾞｼｯｸM-PRO" charset="-128"/>
              </a:rPr>
              <a:t>指を乳房の上ですべらせたりこすったりしない</a:t>
            </a:r>
            <a:endParaRPr lang="en-US" altLang="ja-JP">
              <a:solidFill>
                <a:srgbClr val="5A5021"/>
              </a:solidFill>
              <a:latin typeface="HG丸ｺﾞｼｯｸM-PRO" charset="-128"/>
            </a:endParaRPr>
          </a:p>
          <a:p>
            <a:pPr>
              <a:spcAft>
                <a:spcPts val="600"/>
              </a:spcAft>
            </a:pPr>
            <a:r>
              <a:rPr lang="ja-JP" altLang="en-US">
                <a:latin typeface="HG丸ｺﾞｼｯｸM-PRO" charset="-128"/>
              </a:rPr>
              <a:t>搾乳は痛いものであってはならない</a:t>
            </a:r>
            <a:endParaRPr lang="en-US" altLang="ja-JP">
              <a:latin typeface="HG丸ｺﾞｼｯｸM-PRO" charset="-128"/>
            </a:endParaRPr>
          </a:p>
          <a:p>
            <a:pPr lvl="1">
              <a:spcAft>
                <a:spcPts val="600"/>
              </a:spcAft>
              <a:buClr>
                <a:schemeClr val="bg2"/>
              </a:buClr>
              <a:buFont typeface="Wingdings" charset="2"/>
              <a:buChar char="ü"/>
            </a:pPr>
            <a:r>
              <a:rPr lang="ja-JP" altLang="en-US" sz="2800">
                <a:latin typeface="HG丸ｺﾞｼｯｸM-PRO" charset="-128"/>
              </a:rPr>
              <a:t>痛かったら</a:t>
            </a:r>
            <a:r>
              <a:rPr lang="en-US" altLang="ja-JP" sz="2800">
                <a:latin typeface="HG丸ｺﾞｼｯｸM-PRO" charset="-128"/>
              </a:rPr>
              <a:t>,</a:t>
            </a:r>
            <a:r>
              <a:rPr lang="ja-JP" altLang="en-US" sz="2800">
                <a:latin typeface="HG丸ｺﾞｼｯｸM-PRO" charset="-128"/>
              </a:rPr>
              <a:t>今までにあげた技術を母親と見直し</a:t>
            </a:r>
            <a:r>
              <a:rPr lang="en-US" altLang="ja-JP" sz="2800">
                <a:latin typeface="HG丸ｺﾞｼｯｸM-PRO" charset="-128"/>
              </a:rPr>
              <a:t>,</a:t>
            </a:r>
            <a:r>
              <a:rPr lang="ja-JP" altLang="en-US" sz="2800">
                <a:latin typeface="HG丸ｺﾞｼｯｸM-PRO" charset="-128"/>
              </a:rPr>
              <a:t>実際に搾乳を観察</a:t>
            </a:r>
          </a:p>
          <a:p>
            <a:pPr>
              <a:spcAft>
                <a:spcPts val="600"/>
              </a:spcAft>
            </a:pPr>
            <a:endParaRPr lang="en-US" altLang="ja-JP">
              <a:solidFill>
                <a:srgbClr val="5A5021"/>
              </a:solidFill>
              <a:latin typeface="HG丸ｺﾞｼｯｸM-PRO" charset="-128"/>
            </a:endParaRPr>
          </a:p>
          <a:p>
            <a:pPr>
              <a:spcAft>
                <a:spcPts val="600"/>
              </a:spcAft>
            </a:pPr>
            <a:endParaRPr lang="ja-JP" altLang="en-US">
              <a:solidFill>
                <a:srgbClr val="5A5021"/>
              </a:solidFill>
              <a:latin typeface="HG丸ｺﾞｼｯｸM-PRO" charset="-128"/>
            </a:endParaRPr>
          </a:p>
        </p:txBody>
      </p:sp>
      <p:sp>
        <p:nvSpPr>
          <p:cNvPr id="52228" name="スライド番号プレースホルダ 3"/>
          <p:cNvSpPr>
            <a:spLocks noGrp="1"/>
          </p:cNvSpPr>
          <p:nvPr>
            <p:ph type="sldNum" sz="quarter" idx="12"/>
          </p:nvPr>
        </p:nvSpPr>
        <p:spPr bwMode="auto">
          <a:noFill/>
          <a:ln>
            <a:miter lim="800000"/>
            <a:headEnd/>
            <a:tailEnd/>
          </a:ln>
        </p:spPr>
        <p:txBody>
          <a:bodyPr/>
          <a:lstStyle/>
          <a:p>
            <a:fld id="{E0B6CF36-1C0A-E748-8C7C-2A27CA2FB897}" type="slidenum">
              <a:rPr lang="ja-JP" altLang="en-US" smtClean="0"/>
              <a:pPr/>
              <a:t>19</a:t>
            </a:fld>
            <a:endParaRPr lang="ja-JP"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00100" y="428604"/>
            <a:ext cx="7358114" cy="714380"/>
          </a:xfrm>
          <a:ln cap="flat" algn="ctr">
            <a:headEnd type="none" w="med" len="med"/>
            <a:tailEnd type="none" w="med" len="med"/>
          </a:ln>
        </p:spPr>
        <p:txBody>
          <a:bodyPr>
            <a:normAutofit fontScale="90000"/>
            <a:scene3d>
              <a:camera prst="orthographicFront"/>
              <a:lightRig rig="threePt" dir="t"/>
            </a:scene3d>
            <a:sp3d/>
          </a:bodyPr>
          <a:lstStyle/>
          <a:p>
            <a:pPr>
              <a:defRPr/>
            </a:pPr>
            <a:r>
              <a:rPr lang="ja-JP" altLang="en-US" dirty="0" smtClean="0">
                <a:solidFill>
                  <a:srgbClr val="7030A0"/>
                </a:solidFill>
                <a:cs typeface="+mj-cs"/>
              </a:rPr>
              <a:t>セッションの目的</a:t>
            </a:r>
            <a:endParaRPr lang="ja-JP" altLang="en-US" dirty="0">
              <a:solidFill>
                <a:srgbClr val="7030A0"/>
              </a:solidFill>
              <a:cs typeface="+mj-cs"/>
            </a:endParaRPr>
          </a:p>
        </p:txBody>
      </p:sp>
      <p:sp>
        <p:nvSpPr>
          <p:cNvPr id="17411" name="コンテンツ プレースホルダ 2"/>
          <p:cNvSpPr>
            <a:spLocks noGrp="1"/>
          </p:cNvSpPr>
          <p:nvPr>
            <p:ph idx="1"/>
          </p:nvPr>
        </p:nvSpPr>
        <p:spPr>
          <a:xfrm>
            <a:off x="814388" y="1543050"/>
            <a:ext cx="8329612" cy="4857750"/>
          </a:xfrm>
        </p:spPr>
        <p:txBody>
          <a:bodyPr/>
          <a:lstStyle/>
          <a:p>
            <a:pPr>
              <a:spcAft>
                <a:spcPts val="600"/>
              </a:spcAft>
              <a:buFont typeface="Wingdings" charset="2"/>
              <a:buNone/>
            </a:pPr>
            <a:r>
              <a:rPr lang="ja-JP" altLang="en-US"/>
              <a:t>参加者は次のことを習得する。</a:t>
            </a:r>
            <a:endParaRPr lang="ja-JP"/>
          </a:p>
          <a:p>
            <a:pPr>
              <a:spcAft>
                <a:spcPts val="600"/>
              </a:spcAft>
              <a:buFont typeface="Wingdings" charset="2"/>
              <a:buNone/>
            </a:pPr>
            <a:r>
              <a:rPr lang="ja-JP" altLang="en-US"/>
              <a:t>１．手による搾乳の利点と方法　</a:t>
            </a:r>
            <a:endParaRPr lang="en-US" altLang="ja-JP"/>
          </a:p>
          <a:p>
            <a:pPr>
              <a:spcAft>
                <a:spcPts val="600"/>
              </a:spcAft>
              <a:buFont typeface="Wingdings" charset="2"/>
              <a:buNone/>
            </a:pPr>
            <a:r>
              <a:rPr lang="ja-JP" altLang="en-US"/>
              <a:t>２．手による搾乳方法の習得支援</a:t>
            </a:r>
            <a:endParaRPr lang="en-US" altLang="ja-JP"/>
          </a:p>
          <a:p>
            <a:pPr>
              <a:spcAft>
                <a:spcPts val="600"/>
              </a:spcAft>
              <a:buFont typeface="Wingdings" charset="2"/>
              <a:buNone/>
            </a:pPr>
            <a:r>
              <a:rPr lang="ja-JP" altLang="en-US"/>
              <a:t>３．もらい乳と母乳銀行　　　　</a:t>
            </a:r>
            <a:endParaRPr lang="en-US" altLang="ja-JP"/>
          </a:p>
          <a:p>
            <a:pPr>
              <a:spcAft>
                <a:spcPts val="600"/>
              </a:spcAft>
              <a:buFont typeface="Wingdings" charset="2"/>
              <a:buNone/>
            </a:pPr>
            <a:r>
              <a:rPr lang="ja-JP" altLang="en-US"/>
              <a:t>４．カップ授乳の方法　</a:t>
            </a:r>
            <a:endParaRPr lang="en-US" altLang="ja-JP"/>
          </a:p>
          <a:p>
            <a:pPr>
              <a:spcAft>
                <a:spcPts val="1200"/>
              </a:spcAft>
              <a:buFont typeface="Wingdings" charset="2"/>
              <a:buNone/>
            </a:pPr>
            <a:endParaRPr lang="en-US" altLang="ja-JP" sz="2800"/>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C6221019-992F-C643-B70D-BC5C979474FD}" type="slidenum">
              <a:rPr lang="ja-JP" altLang="en-US"/>
              <a:pPr/>
              <a:t>2</a:t>
            </a:fld>
            <a:endParaRPr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タイトル 4"/>
          <p:cNvSpPr>
            <a:spLocks noGrp="1"/>
          </p:cNvSpPr>
          <p:nvPr>
            <p:ph type="title"/>
          </p:nvPr>
        </p:nvSpPr>
        <p:spPr>
          <a:xfrm>
            <a:off x="928688" y="357188"/>
            <a:ext cx="7358062" cy="642937"/>
          </a:xfrm>
        </p:spPr>
        <p:txBody>
          <a:bodyPr/>
          <a:lstStyle/>
          <a:p>
            <a:r>
              <a:rPr lang="ja-JP" altLang="en-US" sz="3200" b="1">
                <a:ln>
                  <a:noFill/>
                </a:ln>
                <a:solidFill>
                  <a:srgbClr val="7030A0"/>
                </a:solidFill>
                <a:latin typeface="HG丸ｺﾞｼｯｸM-PRO" charset="-128"/>
              </a:rPr>
              <a:t>留意点</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そのほか</a:t>
            </a:r>
          </a:p>
        </p:txBody>
      </p:sp>
      <p:sp>
        <p:nvSpPr>
          <p:cNvPr id="54275" name="コンテンツ プレースホルダ 5"/>
          <p:cNvSpPr>
            <a:spLocks noGrp="1"/>
          </p:cNvSpPr>
          <p:nvPr>
            <p:ph idx="1"/>
          </p:nvPr>
        </p:nvSpPr>
        <p:spPr>
          <a:xfrm>
            <a:off x="611188" y="1557338"/>
            <a:ext cx="7858125" cy="3743325"/>
          </a:xfrm>
        </p:spPr>
        <p:txBody>
          <a:bodyPr/>
          <a:lstStyle/>
          <a:p>
            <a:r>
              <a:rPr lang="ja-JP" altLang="en-US" sz="2800">
                <a:latin typeface="HG丸ｺﾞｼｯｸM-PRO" charset="-128"/>
              </a:rPr>
              <a:t>練習すれば</a:t>
            </a:r>
            <a:r>
              <a:rPr lang="en-US" altLang="ja-JP" sz="2800">
                <a:latin typeface="HG丸ｺﾞｼｯｸM-PRO" charset="-128"/>
              </a:rPr>
              <a:t>,</a:t>
            </a:r>
            <a:r>
              <a:rPr lang="ja-JP" altLang="en-US" sz="2800">
                <a:latin typeface="HG丸ｺﾞｼｯｸM-PRO" charset="-128"/>
              </a:rPr>
              <a:t>母親が両方の乳房から同時に搾乳することも可能</a:t>
            </a:r>
            <a:endParaRPr lang="en-US" altLang="ja-JP" sz="2800">
              <a:latin typeface="HG丸ｺﾞｼｯｸM-PRO" charset="-128"/>
            </a:endParaRPr>
          </a:p>
          <a:p>
            <a:r>
              <a:rPr lang="ja-JP" altLang="en-US" sz="2800">
                <a:latin typeface="HG丸ｺﾞｼｯｸM-PRO" charset="-128"/>
              </a:rPr>
              <a:t>月齢を経た赤ちゃんに搾乳と直接授乳の両方を行っている母親では最初に搾乳</a:t>
            </a:r>
            <a:r>
              <a:rPr lang="en-US" altLang="ja-JP" sz="2800">
                <a:latin typeface="HG丸ｺﾞｼｯｸM-PRO" charset="-128"/>
              </a:rPr>
              <a:t>,</a:t>
            </a:r>
            <a:r>
              <a:rPr lang="ja-JP" altLang="en-US" sz="2800">
                <a:latin typeface="HG丸ｺﾞｼｯｸM-PRO" charset="-128"/>
              </a:rPr>
              <a:t>そのあと直接授乳</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搾乳のときよりも脂肪成分が豊富な後乳を確実に飲める</a:t>
            </a:r>
            <a:endParaRPr lang="en-US" altLang="ja-JP">
              <a:latin typeface="HG丸ｺﾞｼｯｸM-PRO" charset="-128"/>
            </a:endParaRPr>
          </a:p>
        </p:txBody>
      </p:sp>
      <p:sp>
        <p:nvSpPr>
          <p:cNvPr id="54276" name="スライド番号プレースホルダ 3"/>
          <p:cNvSpPr>
            <a:spLocks noGrp="1"/>
          </p:cNvSpPr>
          <p:nvPr>
            <p:ph type="sldNum" sz="quarter" idx="12"/>
          </p:nvPr>
        </p:nvSpPr>
        <p:spPr bwMode="auto">
          <a:noFill/>
          <a:ln>
            <a:miter lim="800000"/>
            <a:headEnd/>
            <a:tailEnd/>
          </a:ln>
        </p:spPr>
        <p:txBody>
          <a:bodyPr/>
          <a:lstStyle/>
          <a:p>
            <a:fld id="{5FFEFC6D-8246-9343-B73A-1C964F0A281F}" type="slidenum">
              <a:rPr lang="ja-JP" altLang="en-US" smtClean="0"/>
              <a:pPr/>
              <a:t>20</a:t>
            </a:fld>
            <a:endParaRPr lang="ja-JP"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タイトル 3"/>
          <p:cNvSpPr>
            <a:spLocks noGrp="1"/>
          </p:cNvSpPr>
          <p:nvPr>
            <p:ph type="ctrTitle"/>
          </p:nvPr>
        </p:nvSpPr>
        <p:spPr>
          <a:xfrm>
            <a:off x="0" y="2143125"/>
            <a:ext cx="8786813" cy="1357313"/>
          </a:xfrm>
        </p:spPr>
        <p:txBody>
          <a:bodyPr/>
          <a:lstStyle/>
          <a:p>
            <a:r>
              <a:rPr lang="ja-JP" altLang="en-US" b="1">
                <a:ln>
                  <a:noFill/>
                </a:ln>
              </a:rPr>
              <a:t>２．手による搾乳を学ぶための演習</a:t>
            </a:r>
          </a:p>
        </p:txBody>
      </p:sp>
      <p:sp>
        <p:nvSpPr>
          <p:cNvPr id="56323"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タイトル 1"/>
          <p:cNvSpPr>
            <a:spLocks noGrp="1"/>
          </p:cNvSpPr>
          <p:nvPr>
            <p:ph type="title"/>
          </p:nvPr>
        </p:nvSpPr>
        <p:spPr/>
        <p:txBody>
          <a:bodyPr/>
          <a:lstStyle/>
          <a:p>
            <a:r>
              <a:rPr lang="ja-JP" altLang="en-US" sz="3600" b="1">
                <a:ln>
                  <a:noFill/>
                </a:ln>
                <a:solidFill>
                  <a:srgbClr val="7030A0"/>
                </a:solidFill>
                <a:latin typeface="HG丸ｺﾞｼｯｸM-PRO" charset="-128"/>
              </a:rPr>
              <a:t>演習 </a:t>
            </a:r>
            <a:r>
              <a:rPr lang="en-US" altLang="ja-JP" sz="3600" b="1">
                <a:ln>
                  <a:noFill/>
                </a:ln>
                <a:solidFill>
                  <a:srgbClr val="7030A0"/>
                </a:solidFill>
                <a:latin typeface="HG丸ｺﾞｼｯｸM-PRO" charset="-128"/>
              </a:rPr>
              <a:t>P228</a:t>
            </a:r>
            <a:endParaRPr lang="ja-JP" altLang="en-US" sz="3600" b="1">
              <a:ln>
                <a:noFill/>
              </a:ln>
              <a:solidFill>
                <a:srgbClr val="7030A0"/>
              </a:solidFill>
              <a:latin typeface="HG丸ｺﾞｼｯｸM-PRO" charset="-128"/>
            </a:endParaRPr>
          </a:p>
        </p:txBody>
      </p:sp>
      <p:sp>
        <p:nvSpPr>
          <p:cNvPr id="58371" name="コンテンツ プレースホルダ 2"/>
          <p:cNvSpPr>
            <a:spLocks noGrp="1"/>
          </p:cNvSpPr>
          <p:nvPr>
            <p:ph idx="1"/>
          </p:nvPr>
        </p:nvSpPr>
        <p:spPr/>
        <p:txBody>
          <a:bodyPr/>
          <a:lstStyle/>
          <a:p>
            <a:r>
              <a:rPr lang="ja-JP" altLang="en-US" sz="2800">
                <a:latin typeface="HG丸ｺﾞｼｯｸM-PRO" charset="-128"/>
              </a:rPr>
              <a:t>２人１組</a:t>
            </a:r>
            <a:r>
              <a:rPr lang="en-US" altLang="ja-JP" sz="2800">
                <a:latin typeface="HG丸ｺﾞｼｯｸM-PRO" charset="-128"/>
              </a:rPr>
              <a:t>,</a:t>
            </a:r>
            <a:r>
              <a:rPr lang="ja-JP" altLang="en-US" sz="2800">
                <a:latin typeface="HG丸ｺﾞｼｯｸM-PRO" charset="-128"/>
              </a:rPr>
              <a:t>もしくは</a:t>
            </a:r>
            <a:r>
              <a:rPr lang="en-US" altLang="ja-JP" sz="2800">
                <a:latin typeface="HG丸ｺﾞｼｯｸM-PRO" charset="-128"/>
              </a:rPr>
              <a:t>,</a:t>
            </a:r>
            <a:r>
              <a:rPr lang="ja-JP" altLang="en-US" sz="2800">
                <a:latin typeface="HG丸ｺﾞｼｯｸM-PRO" charset="-128"/>
              </a:rPr>
              <a:t>３人１組（保健医療従事者役</a:t>
            </a:r>
            <a:r>
              <a:rPr lang="en-US" altLang="ja-JP" sz="2800">
                <a:latin typeface="HG丸ｺﾞｼｯｸM-PRO" charset="-128"/>
              </a:rPr>
              <a:t>,</a:t>
            </a:r>
            <a:r>
              <a:rPr lang="ja-JP" altLang="en-US" sz="2800">
                <a:latin typeface="HG丸ｺﾞｼｯｸM-PRO" charset="-128"/>
              </a:rPr>
              <a:t>母親役</a:t>
            </a:r>
            <a:r>
              <a:rPr lang="en-US" altLang="ja-JP" sz="2800">
                <a:latin typeface="HG丸ｺﾞｼｯｸM-PRO" charset="-128"/>
              </a:rPr>
              <a:t>,</a:t>
            </a:r>
            <a:r>
              <a:rPr lang="ja-JP" altLang="en-US" sz="2800">
                <a:latin typeface="HG丸ｺﾞｼｯｸM-PRO" charset="-128"/>
              </a:rPr>
              <a:t>オブザーバー）に１つの乳房模型</a:t>
            </a:r>
            <a:endParaRPr lang="en-US" altLang="ja-JP" sz="2800">
              <a:latin typeface="HG丸ｺﾞｼｯｸM-PRO" charset="-128"/>
            </a:endParaRPr>
          </a:p>
          <a:p>
            <a:pPr>
              <a:buFont typeface="Wingdings" charset="2"/>
              <a:buNone/>
            </a:pPr>
            <a:endParaRPr lang="en-US" altLang="ja-JP" sz="2800">
              <a:latin typeface="HG丸ｺﾞｼｯｸM-PRO" charset="-128"/>
            </a:endParaRPr>
          </a:p>
          <a:p>
            <a:r>
              <a:rPr lang="ja-JP" altLang="en-US" sz="2800">
                <a:solidFill>
                  <a:srgbClr val="5A5021"/>
                </a:solidFill>
                <a:latin typeface="HG丸ｺﾞｼｯｸM-PRO" charset="-128"/>
              </a:rPr>
              <a:t>コミュニケーション・スキルが重要！</a:t>
            </a:r>
            <a:endParaRPr lang="en-US" altLang="ja-JP" sz="2800">
              <a:solidFill>
                <a:srgbClr val="5A5021"/>
              </a:solidFill>
              <a:latin typeface="HG丸ｺﾞｼｯｸM-PRO" charset="-128"/>
            </a:endParaRPr>
          </a:p>
          <a:p>
            <a:pPr lvl="1">
              <a:buClr>
                <a:schemeClr val="bg2"/>
              </a:buClr>
              <a:buFont typeface="Wingdings" charset="2"/>
              <a:buChar char="ü"/>
            </a:pPr>
            <a:r>
              <a:rPr lang="en-US" altLang="ja-JP">
                <a:solidFill>
                  <a:srgbClr val="C00000"/>
                </a:solidFill>
                <a:latin typeface="HG丸ｺﾞｼｯｸM-PRO" charset="-128"/>
              </a:rPr>
              <a:t>	</a:t>
            </a:r>
            <a:r>
              <a:rPr lang="ja-JP" altLang="en-US">
                <a:solidFill>
                  <a:srgbClr val="5A5021"/>
                </a:solidFill>
                <a:latin typeface="HG丸ｺﾞｼｯｸM-PRO" charset="-128"/>
              </a:rPr>
              <a:t>傾聴し</a:t>
            </a:r>
            <a:r>
              <a:rPr lang="en-US" altLang="ja-JP">
                <a:solidFill>
                  <a:srgbClr val="5A5021"/>
                </a:solidFill>
                <a:latin typeface="HG丸ｺﾞｼｯｸM-PRO" charset="-128"/>
              </a:rPr>
              <a:t>,</a:t>
            </a:r>
            <a:r>
              <a:rPr lang="ja-JP" altLang="en-US">
                <a:solidFill>
                  <a:srgbClr val="5A5021"/>
                </a:solidFill>
                <a:latin typeface="HG丸ｺﾞｼｯｸM-PRO" charset="-128"/>
              </a:rPr>
              <a:t>ほめて</a:t>
            </a:r>
            <a:r>
              <a:rPr lang="en-US" altLang="ja-JP">
                <a:solidFill>
                  <a:srgbClr val="5A5021"/>
                </a:solidFill>
                <a:latin typeface="HG丸ｺﾞｼｯｸM-PRO" charset="-128"/>
              </a:rPr>
              <a:t>,</a:t>
            </a:r>
            <a:r>
              <a:rPr lang="ja-JP" altLang="en-US">
                <a:solidFill>
                  <a:srgbClr val="5A5021"/>
                </a:solidFill>
                <a:latin typeface="HG丸ｺﾞｼｯｸM-PRO" charset="-128"/>
              </a:rPr>
              <a:t>情報を提供し</a:t>
            </a:r>
            <a:r>
              <a:rPr lang="en-US" altLang="ja-JP">
                <a:solidFill>
                  <a:srgbClr val="5A5021"/>
                </a:solidFill>
                <a:latin typeface="HG丸ｺﾞｼｯｸM-PRO" charset="-128"/>
              </a:rPr>
              <a:t>,</a:t>
            </a:r>
            <a:r>
              <a:rPr lang="ja-JP" altLang="en-US">
                <a:solidFill>
                  <a:srgbClr val="5A5021"/>
                </a:solidFill>
                <a:latin typeface="HG丸ｺﾞｼｯｸM-PRO" charset="-128"/>
              </a:rPr>
              <a:t>提案</a:t>
            </a:r>
            <a:endParaRPr lang="en-US" altLang="ja-JP">
              <a:solidFill>
                <a:srgbClr val="5A5021"/>
              </a:solidFill>
              <a:latin typeface="HG丸ｺﾞｼｯｸM-PRO" charset="-128"/>
            </a:endParaRPr>
          </a:p>
          <a:p>
            <a:pPr lvl="1">
              <a:buClr>
                <a:schemeClr val="bg2"/>
              </a:buClr>
              <a:buFont typeface="Wingdings" charset="2"/>
              <a:buChar char="ü"/>
            </a:pPr>
            <a:r>
              <a:rPr lang="ja-JP" altLang="en-US">
                <a:solidFill>
                  <a:srgbClr val="5A5021"/>
                </a:solidFill>
                <a:latin typeface="HG丸ｺﾞｼｯｸM-PRO" charset="-128"/>
              </a:rPr>
              <a:t>決して指示したり評価したりしてはいけない</a:t>
            </a:r>
            <a:endParaRPr lang="en-US" altLang="ja-JP">
              <a:solidFill>
                <a:srgbClr val="5A5021"/>
              </a:solidFill>
              <a:latin typeface="HG丸ｺﾞｼｯｸM-PRO" charset="-128"/>
            </a:endParaRPr>
          </a:p>
        </p:txBody>
      </p:sp>
      <p:sp>
        <p:nvSpPr>
          <p:cNvPr id="58372" name="スライド番号プレースホルダ 3"/>
          <p:cNvSpPr>
            <a:spLocks noGrp="1"/>
          </p:cNvSpPr>
          <p:nvPr>
            <p:ph type="sldNum" sz="quarter" idx="12"/>
          </p:nvPr>
        </p:nvSpPr>
        <p:spPr bwMode="auto">
          <a:noFill/>
          <a:ln>
            <a:miter lim="800000"/>
            <a:headEnd/>
            <a:tailEnd/>
          </a:ln>
        </p:spPr>
        <p:txBody>
          <a:bodyPr/>
          <a:lstStyle/>
          <a:p>
            <a:fld id="{BD8DCF42-4A96-094F-8675-426EE87DFA4D}" type="slidenum">
              <a:rPr lang="ja-JP" altLang="en-US" smtClean="0"/>
              <a:pPr/>
              <a:t>22</a:t>
            </a:fld>
            <a:endParaRPr lang="ja-JP"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タイトル 3"/>
          <p:cNvSpPr>
            <a:spLocks noGrp="1"/>
          </p:cNvSpPr>
          <p:nvPr>
            <p:ph type="ctrTitle"/>
          </p:nvPr>
        </p:nvSpPr>
        <p:spPr>
          <a:xfrm>
            <a:off x="0" y="2143125"/>
            <a:ext cx="8929688" cy="1357313"/>
          </a:xfrm>
        </p:spPr>
        <p:txBody>
          <a:bodyPr/>
          <a:lstStyle/>
          <a:p>
            <a:r>
              <a:rPr lang="ja-JP" altLang="en-US" sz="4000" b="1">
                <a:ln>
                  <a:noFill/>
                </a:ln>
              </a:rPr>
              <a:t>３．他の母親からのもらい乳と</a:t>
            </a:r>
            <a:r>
              <a:rPr lang="en-US" altLang="ja-JP" sz="4000" b="1">
                <a:ln>
                  <a:noFill/>
                </a:ln>
              </a:rPr>
              <a:t/>
            </a:r>
            <a:br>
              <a:rPr lang="en-US" altLang="ja-JP" sz="4000" b="1">
                <a:ln>
                  <a:noFill/>
                </a:ln>
              </a:rPr>
            </a:br>
            <a:r>
              <a:rPr lang="ja-JP" altLang="en-US" sz="4000" b="1">
                <a:ln>
                  <a:noFill/>
                </a:ln>
              </a:rPr>
              <a:t>母乳銀行</a:t>
            </a:r>
            <a:r>
              <a:rPr lang="ja-JP" sz="4000" b="1">
                <a:ln>
                  <a:noFill/>
                </a:ln>
              </a:rPr>
              <a:t/>
            </a:r>
            <a:br>
              <a:rPr lang="ja-JP" sz="4000" b="1">
                <a:ln>
                  <a:noFill/>
                </a:ln>
              </a:rPr>
            </a:br>
            <a:endParaRPr lang="ja-JP" altLang="en-US" sz="4000" b="1">
              <a:ln>
                <a:noFill/>
              </a:ln>
            </a:endParaRPr>
          </a:p>
        </p:txBody>
      </p:sp>
      <p:sp>
        <p:nvSpPr>
          <p:cNvPr id="60419"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タイトル 1"/>
          <p:cNvSpPr>
            <a:spLocks noGrp="1"/>
          </p:cNvSpPr>
          <p:nvPr>
            <p:ph type="title"/>
          </p:nvPr>
        </p:nvSpPr>
        <p:spPr>
          <a:xfrm>
            <a:off x="900113" y="404813"/>
            <a:ext cx="7358062" cy="714375"/>
          </a:xfrm>
        </p:spPr>
        <p:txBody>
          <a:bodyPr/>
          <a:lstStyle/>
          <a:p>
            <a:r>
              <a:rPr lang="ja-JP" altLang="en-US" sz="3200" b="1">
                <a:ln>
                  <a:noFill/>
                </a:ln>
                <a:solidFill>
                  <a:srgbClr val="7030A0"/>
                </a:solidFill>
              </a:rPr>
              <a:t>もらい乳</a:t>
            </a:r>
          </a:p>
        </p:txBody>
      </p:sp>
      <p:sp>
        <p:nvSpPr>
          <p:cNvPr id="62467" name="コンテンツ プレースホルダ 2"/>
          <p:cNvSpPr>
            <a:spLocks noGrp="1"/>
          </p:cNvSpPr>
          <p:nvPr>
            <p:ph idx="1"/>
          </p:nvPr>
        </p:nvSpPr>
        <p:spPr>
          <a:xfrm>
            <a:off x="468313" y="1285875"/>
            <a:ext cx="8135937" cy="4525963"/>
          </a:xfrm>
        </p:spPr>
        <p:txBody>
          <a:bodyPr/>
          <a:lstStyle/>
          <a:p>
            <a:r>
              <a:rPr lang="ja-JP" altLang="en-US" sz="2800">
                <a:latin typeface="HG丸ｺﾞｼｯｸM-PRO" charset="-128"/>
              </a:rPr>
              <a:t>赤ちゃんが母親の乳房から直接哺乳できないときに</a:t>
            </a:r>
            <a:r>
              <a:rPr lang="en-US" altLang="ja-JP" sz="2800">
                <a:latin typeface="HG丸ｺﾞｼｯｸM-PRO" charset="-128"/>
              </a:rPr>
              <a:t>,</a:t>
            </a:r>
            <a:r>
              <a:rPr lang="ja-JP" altLang="en-US" sz="2800">
                <a:latin typeface="HG丸ｺﾞｼｯｸM-PRO" charset="-128"/>
              </a:rPr>
              <a:t>次善の策は赤ちゃんの母親の搾母乳</a:t>
            </a:r>
            <a:endParaRPr lang="en-US" altLang="ja-JP" sz="2800">
              <a:latin typeface="HG丸ｺﾞｼｯｸM-PRO" charset="-128"/>
            </a:endParaRPr>
          </a:p>
          <a:p>
            <a:r>
              <a:rPr lang="ja-JP" altLang="en-US" sz="2800">
                <a:latin typeface="HG丸ｺﾞｼｯｸM-PRO" charset="-128"/>
              </a:rPr>
              <a:t>搾母乳が得られないときは他の健康な母親の母乳のほうが他の動物のミルクや豆乳などより適している</a:t>
            </a:r>
            <a:endParaRPr lang="en-US" altLang="ja-JP" sz="2800">
              <a:latin typeface="HG丸ｺﾞｼｯｸM-PRO" charset="-128"/>
            </a:endParaRPr>
          </a:p>
          <a:p>
            <a:r>
              <a:rPr lang="ja-JP" altLang="en-US" sz="2800">
                <a:latin typeface="HG丸ｺﾞｼｯｸM-PRO" charset="-128"/>
              </a:rPr>
              <a:t>「乳母」とは自分が産んだのではない赤ちゃんに自身の母乳を与える女性のこと</a:t>
            </a:r>
            <a:endParaRPr lang="en-US" altLang="ja-JP" sz="2800">
              <a:latin typeface="HG丸ｺﾞｼｯｸM-PRO" charset="-128"/>
            </a:endParaRPr>
          </a:p>
          <a:p>
            <a:r>
              <a:rPr lang="ja-JP" altLang="en-US" sz="2800">
                <a:latin typeface="HG丸ｺﾞｼｯｸM-PRO" charset="-128"/>
              </a:rPr>
              <a:t>「もらい乳」とは他の母親が搾乳した母乳のこと</a:t>
            </a:r>
          </a:p>
        </p:txBody>
      </p:sp>
      <p:sp>
        <p:nvSpPr>
          <p:cNvPr id="62468" name="スライド番号プレースホルダ 3"/>
          <p:cNvSpPr>
            <a:spLocks noGrp="1"/>
          </p:cNvSpPr>
          <p:nvPr>
            <p:ph type="sldNum" sz="quarter" idx="12"/>
          </p:nvPr>
        </p:nvSpPr>
        <p:spPr bwMode="auto">
          <a:noFill/>
          <a:ln>
            <a:miter lim="800000"/>
            <a:headEnd/>
            <a:tailEnd/>
          </a:ln>
        </p:spPr>
        <p:txBody>
          <a:bodyPr/>
          <a:lstStyle/>
          <a:p>
            <a:fld id="{D8BFCC80-C289-DB49-8CDF-719505D57354}" type="slidenum">
              <a:rPr lang="ja-JP" altLang="en-US" smtClean="0"/>
              <a:pPr/>
              <a:t>24</a:t>
            </a:fld>
            <a:endParaRPr lang="ja-JP" alt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タイトル 1"/>
          <p:cNvSpPr>
            <a:spLocks noGrp="1"/>
          </p:cNvSpPr>
          <p:nvPr>
            <p:ph type="title"/>
          </p:nvPr>
        </p:nvSpPr>
        <p:spPr/>
        <p:txBody>
          <a:bodyPr/>
          <a:lstStyle/>
          <a:p>
            <a:r>
              <a:rPr lang="ja-JP" altLang="en-US" sz="3200" b="1">
                <a:ln>
                  <a:noFill/>
                </a:ln>
                <a:solidFill>
                  <a:srgbClr val="7030A0"/>
                </a:solidFill>
              </a:rPr>
              <a:t>母乳バンク（母乳銀行）</a:t>
            </a:r>
          </a:p>
        </p:txBody>
      </p:sp>
      <p:sp>
        <p:nvSpPr>
          <p:cNvPr id="64515" name="コンテンツ プレースホルダ 2"/>
          <p:cNvSpPr>
            <a:spLocks noGrp="1"/>
          </p:cNvSpPr>
          <p:nvPr>
            <p:ph idx="1"/>
          </p:nvPr>
        </p:nvSpPr>
        <p:spPr>
          <a:xfrm>
            <a:off x="574675" y="1557338"/>
            <a:ext cx="8066088" cy="4525962"/>
          </a:xfrm>
        </p:spPr>
        <p:txBody>
          <a:bodyPr/>
          <a:lstStyle/>
          <a:p>
            <a:r>
              <a:rPr lang="ja-JP" altLang="en-US" sz="2800">
                <a:latin typeface="HG丸ｺﾞｼｯｸM-PRO" charset="-128"/>
              </a:rPr>
              <a:t>早産児や病児のために母乳を提供する母乳銀行</a:t>
            </a:r>
            <a:endParaRPr lang="en-US" altLang="ja-JP" sz="2800">
              <a:latin typeface="HG丸ｺﾞｼｯｸM-PRO" charset="-128"/>
            </a:endParaRPr>
          </a:p>
          <a:p>
            <a:r>
              <a:rPr lang="ja-JP" altLang="en-US" sz="2800">
                <a:latin typeface="HG丸ｺﾞｼｯｸM-PRO" charset="-128"/>
              </a:rPr>
              <a:t>母乳提供者の</a:t>
            </a:r>
            <a:r>
              <a:rPr lang="en-US" altLang="ja-JP" sz="2800">
                <a:latin typeface="HG丸ｺﾞｼｯｸM-PRO" charset="-128"/>
              </a:rPr>
              <a:t>HIV</a:t>
            </a:r>
            <a:r>
              <a:rPr lang="ja-JP" altLang="en-US" sz="2800">
                <a:latin typeface="HG丸ｺﾞｼｯｸM-PRO" charset="-128"/>
              </a:rPr>
              <a:t>や他の疾患についてスクリーニング</a:t>
            </a:r>
            <a:endParaRPr lang="en-US" altLang="ja-JP" sz="2800">
              <a:latin typeface="HG丸ｺﾞｼｯｸM-PRO" charset="-128"/>
            </a:endParaRPr>
          </a:p>
          <a:p>
            <a:r>
              <a:rPr lang="ja-JP" altLang="en-US" sz="2800">
                <a:latin typeface="HG丸ｺﾞｼｯｸM-PRO" charset="-128"/>
              </a:rPr>
              <a:t>提供された母乳も加熱殺菌</a:t>
            </a:r>
            <a:endParaRPr lang="en-US" altLang="ja-JP" sz="2800">
              <a:solidFill>
                <a:srgbClr val="595959"/>
              </a:solidFill>
              <a:latin typeface="HG丸ｺﾞｼｯｸM-PRO" charset="-128"/>
            </a:endParaRPr>
          </a:p>
          <a:p>
            <a:r>
              <a:rPr lang="ja-JP" altLang="en-US" sz="2800">
                <a:solidFill>
                  <a:srgbClr val="5A5021"/>
                </a:solidFill>
                <a:latin typeface="HG丸ｺﾞｼｯｸM-PRO" charset="-128"/>
              </a:rPr>
              <a:t>母乳銀行の供給には限りがある可能性がある</a:t>
            </a:r>
            <a:endParaRPr lang="en-US" altLang="ja-JP" sz="2800">
              <a:solidFill>
                <a:srgbClr val="5A5021"/>
              </a:solidFill>
              <a:latin typeface="HG丸ｺﾞｼｯｸM-PRO" charset="-128"/>
            </a:endParaRPr>
          </a:p>
          <a:p>
            <a:pPr lvl="1">
              <a:buClr>
                <a:schemeClr val="bg2"/>
              </a:buClr>
              <a:buFont typeface="Wingdings" charset="2"/>
              <a:buChar char="ü"/>
            </a:pPr>
            <a:r>
              <a:rPr lang="ja-JP" altLang="en-US">
                <a:solidFill>
                  <a:srgbClr val="5A5021"/>
                </a:solidFill>
                <a:latin typeface="HG丸ｺﾞｼｯｸM-PRO" charset="-128"/>
              </a:rPr>
              <a:t>通常</a:t>
            </a:r>
            <a:r>
              <a:rPr lang="en-US" altLang="ja-JP">
                <a:solidFill>
                  <a:srgbClr val="5A5021"/>
                </a:solidFill>
                <a:latin typeface="HG丸ｺﾞｼｯｸM-PRO" charset="-128"/>
              </a:rPr>
              <a:t>,</a:t>
            </a:r>
            <a:r>
              <a:rPr lang="ja-JP" altLang="en-US">
                <a:solidFill>
                  <a:srgbClr val="5A5021"/>
                </a:solidFill>
                <a:latin typeface="HG丸ｺﾞｼｯｸM-PRO" charset="-128"/>
              </a:rPr>
              <a:t>母乳銀行の母乳は短期間のオプションとして利用</a:t>
            </a:r>
            <a:endParaRPr lang="en-US" altLang="ja-JP">
              <a:solidFill>
                <a:srgbClr val="5A5021"/>
              </a:solidFill>
              <a:latin typeface="HG丸ｺﾞｼｯｸM-PRO" charset="-128"/>
            </a:endParaRPr>
          </a:p>
          <a:p>
            <a:pPr lvl="1">
              <a:buClr>
                <a:schemeClr val="bg2"/>
              </a:buClr>
              <a:buFont typeface="Wingdings" charset="2"/>
              <a:buChar char="ü"/>
            </a:pPr>
            <a:r>
              <a:rPr lang="ja-JP" altLang="en-US">
                <a:solidFill>
                  <a:srgbClr val="5A5021"/>
                </a:solidFill>
                <a:latin typeface="HG丸ｺﾞｼｯｸM-PRO" charset="-128"/>
              </a:rPr>
              <a:t>のちのちは他の栄養法を話し合う必要がある</a:t>
            </a:r>
            <a:endParaRPr lang="en-US" altLang="ja-JP">
              <a:solidFill>
                <a:srgbClr val="5A5021"/>
              </a:solidFill>
              <a:latin typeface="HG丸ｺﾞｼｯｸM-PRO" charset="-128"/>
            </a:endParaRPr>
          </a:p>
        </p:txBody>
      </p:sp>
      <p:sp>
        <p:nvSpPr>
          <p:cNvPr id="64516" name="スライド番号プレースホルダ 3"/>
          <p:cNvSpPr>
            <a:spLocks noGrp="1"/>
          </p:cNvSpPr>
          <p:nvPr>
            <p:ph type="sldNum" sz="quarter" idx="12"/>
          </p:nvPr>
        </p:nvSpPr>
        <p:spPr bwMode="auto">
          <a:noFill/>
          <a:ln>
            <a:miter lim="800000"/>
            <a:headEnd/>
            <a:tailEnd/>
          </a:ln>
        </p:spPr>
        <p:txBody>
          <a:bodyPr/>
          <a:lstStyle/>
          <a:p>
            <a:fld id="{2487374C-0FE9-ED43-A376-21090789324D}" type="slidenum">
              <a:rPr lang="ja-JP" altLang="en-US" smtClean="0"/>
              <a:pPr/>
              <a:t>25</a:t>
            </a:fld>
            <a:endParaRPr lang="ja-JP" alt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タイトル 3"/>
          <p:cNvSpPr>
            <a:spLocks noGrp="1"/>
          </p:cNvSpPr>
          <p:nvPr>
            <p:ph type="ctrTitle"/>
          </p:nvPr>
        </p:nvSpPr>
        <p:spPr>
          <a:xfrm>
            <a:off x="500063" y="2143125"/>
            <a:ext cx="7929562" cy="1357313"/>
          </a:xfrm>
        </p:spPr>
        <p:txBody>
          <a:bodyPr/>
          <a:lstStyle/>
          <a:p>
            <a:r>
              <a:rPr lang="ja-JP" altLang="en-US" b="1">
                <a:ln>
                  <a:noFill/>
                </a:ln>
              </a:rPr>
              <a:t>４．搾母乳の飲ませ方</a:t>
            </a:r>
          </a:p>
        </p:txBody>
      </p:sp>
      <p:sp>
        <p:nvSpPr>
          <p:cNvPr id="66563"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タイトル 1"/>
          <p:cNvSpPr>
            <a:spLocks noGrp="1"/>
          </p:cNvSpPr>
          <p:nvPr>
            <p:ph type="title"/>
          </p:nvPr>
        </p:nvSpPr>
        <p:spPr>
          <a:xfrm>
            <a:off x="900113" y="260350"/>
            <a:ext cx="7358062" cy="714375"/>
          </a:xfrm>
        </p:spPr>
        <p:txBody>
          <a:bodyPr/>
          <a:lstStyle/>
          <a:p>
            <a:r>
              <a:rPr lang="ja-JP" altLang="en-US" sz="3200" b="1">
                <a:ln>
                  <a:noFill/>
                </a:ln>
                <a:solidFill>
                  <a:srgbClr val="7030A0"/>
                </a:solidFill>
              </a:rPr>
              <a:t>搾母乳の与え方</a:t>
            </a:r>
          </a:p>
        </p:txBody>
      </p:sp>
      <p:sp>
        <p:nvSpPr>
          <p:cNvPr id="68611" name="コンテンツ プレースホルダ 2"/>
          <p:cNvSpPr>
            <a:spLocks noGrp="1"/>
          </p:cNvSpPr>
          <p:nvPr>
            <p:ph idx="1"/>
          </p:nvPr>
        </p:nvSpPr>
        <p:spPr>
          <a:xfrm>
            <a:off x="539750" y="981075"/>
            <a:ext cx="8064500" cy="5400675"/>
          </a:xfrm>
        </p:spPr>
        <p:txBody>
          <a:bodyPr/>
          <a:lstStyle/>
          <a:p>
            <a:r>
              <a:rPr lang="ja-JP" altLang="en-US" sz="2800">
                <a:latin typeface="HG丸ｺﾞｼｯｸM-PRO" charset="-128"/>
              </a:rPr>
              <a:t>乳房から直接哺乳できない赤ちゃんには以下の方法で</a:t>
            </a:r>
            <a:endParaRPr lang="en-US" altLang="ja-JP" sz="2800">
              <a:latin typeface="HG丸ｺﾞｼｯｸM-PRO" charset="-128"/>
            </a:endParaRPr>
          </a:p>
          <a:p>
            <a:pPr lvl="1">
              <a:buClr>
                <a:schemeClr val="bg2"/>
              </a:buClr>
              <a:buFont typeface="Wingdings" charset="2"/>
              <a:buChar char="ü"/>
            </a:pPr>
            <a:r>
              <a:rPr lang="ja-JP" altLang="en-US" sz="2400">
                <a:latin typeface="HG丸ｺﾞｼｯｸM-PRO" charset="-128"/>
              </a:rPr>
              <a:t>経口胃管や経鼻胃管</a:t>
            </a:r>
            <a:endParaRPr lang="en-US" altLang="ja-JP" sz="2400">
              <a:latin typeface="HG丸ｺﾞｼｯｸM-PRO" charset="-128"/>
            </a:endParaRPr>
          </a:p>
          <a:p>
            <a:pPr lvl="1">
              <a:buClr>
                <a:schemeClr val="bg2"/>
              </a:buClr>
              <a:buFont typeface="Wingdings" charset="2"/>
              <a:buChar char="ü"/>
            </a:pPr>
            <a:r>
              <a:rPr lang="ja-JP" altLang="en-US" sz="2400">
                <a:latin typeface="HG丸ｺﾞｼｯｸM-PRO" charset="-128"/>
              </a:rPr>
              <a:t>シリンジやスポイト</a:t>
            </a:r>
            <a:endParaRPr lang="en-US" altLang="ja-JP" sz="2400">
              <a:latin typeface="HG丸ｺﾞｼｯｸM-PRO" charset="-128"/>
            </a:endParaRPr>
          </a:p>
          <a:p>
            <a:pPr lvl="1">
              <a:buClr>
                <a:schemeClr val="bg2"/>
              </a:buClr>
              <a:buFont typeface="Wingdings" charset="2"/>
              <a:buChar char="ü"/>
            </a:pPr>
            <a:r>
              <a:rPr lang="ja-JP" altLang="en-US" sz="2400">
                <a:latin typeface="HG丸ｺﾞｼｯｸM-PRO" charset="-128"/>
              </a:rPr>
              <a:t>スプーン</a:t>
            </a:r>
            <a:endParaRPr lang="en-US" altLang="ja-JP" sz="2400">
              <a:latin typeface="HG丸ｺﾞｼｯｸM-PRO" charset="-128"/>
            </a:endParaRPr>
          </a:p>
          <a:p>
            <a:pPr lvl="1">
              <a:buClr>
                <a:schemeClr val="bg2"/>
              </a:buClr>
              <a:buFont typeface="Wingdings" charset="2"/>
              <a:buChar char="ü"/>
            </a:pPr>
            <a:r>
              <a:rPr lang="ja-JP" altLang="en-US" sz="2400">
                <a:latin typeface="HG丸ｺﾞｼｯｸM-PRO" charset="-128"/>
              </a:rPr>
              <a:t>赤ちゃんの口腔内に直接に搾乳する</a:t>
            </a:r>
            <a:endParaRPr lang="en-US" altLang="ja-JP" sz="2400">
              <a:latin typeface="HG丸ｺﾞｼｯｸM-PRO" charset="-128"/>
            </a:endParaRPr>
          </a:p>
          <a:p>
            <a:pPr lvl="1">
              <a:buClr>
                <a:schemeClr val="bg2"/>
              </a:buClr>
              <a:buFont typeface="Wingdings" charset="2"/>
              <a:buChar char="ü"/>
            </a:pPr>
            <a:r>
              <a:rPr lang="ja-JP" altLang="en-US" sz="2400">
                <a:latin typeface="HG丸ｺﾞｼｯｸM-PRO" charset="-128"/>
              </a:rPr>
              <a:t>カップ</a:t>
            </a:r>
            <a:endParaRPr lang="en-US" altLang="ja-JP" sz="2400">
              <a:latin typeface="HG丸ｺﾞｼｯｸM-PRO" charset="-128"/>
            </a:endParaRPr>
          </a:p>
          <a:p>
            <a:r>
              <a:rPr lang="ja-JP" altLang="en-US" sz="2800">
                <a:latin typeface="HG丸ｺﾞｼｯｸM-PRO" charset="-128"/>
              </a:rPr>
              <a:t>どの栄養方法が必要か</a:t>
            </a:r>
            <a:r>
              <a:rPr lang="en-US" altLang="ja-JP" sz="2800">
                <a:latin typeface="HG丸ｺﾞｼｯｸM-PRO" charset="-128"/>
              </a:rPr>
              <a:t>,</a:t>
            </a:r>
            <a:r>
              <a:rPr lang="ja-JP" altLang="en-US" sz="2800">
                <a:latin typeface="HG丸ｺﾞｼｯｸM-PRO" charset="-128"/>
              </a:rPr>
              <a:t>どの方法が最適かは一組ごとの</a:t>
            </a:r>
            <a:r>
              <a:rPr lang="ja-JP" altLang="en-US" sz="2800">
                <a:solidFill>
                  <a:srgbClr val="5A5021"/>
                </a:solidFill>
                <a:latin typeface="HG丸ｺﾞｼｯｸM-PRO" charset="-128"/>
              </a:rPr>
              <a:t>母親と赤ちゃんで個別にアセスメント</a:t>
            </a:r>
            <a:endParaRPr lang="en-US" altLang="ja-JP" sz="2800">
              <a:solidFill>
                <a:srgbClr val="5A5021"/>
              </a:solidFill>
              <a:latin typeface="HG丸ｺﾞｼｯｸM-PRO" charset="-128"/>
            </a:endParaRPr>
          </a:p>
          <a:p>
            <a:r>
              <a:rPr lang="ja-JP" altLang="en-US" sz="2800">
                <a:latin typeface="HG丸ｺﾞｼｯｸM-PRO" charset="-128"/>
              </a:rPr>
              <a:t>補足の方法は</a:t>
            </a:r>
            <a:r>
              <a:rPr lang="en-US" altLang="ja-JP" sz="2800">
                <a:latin typeface="HG丸ｺﾞｼｯｸM-PRO" charset="-128"/>
              </a:rPr>
              <a:t>,</a:t>
            </a:r>
            <a:r>
              <a:rPr lang="ja-JP" altLang="en-US" sz="2800">
                <a:latin typeface="HG丸ｺﾞｼｯｸM-PRO" charset="-128"/>
              </a:rPr>
              <a:t>赤ちゃんがどのくらいの量をどのくらいの速さで飲むのかによって決める</a:t>
            </a:r>
          </a:p>
          <a:p>
            <a:endParaRPr lang="en-US" altLang="ja-JP" sz="2800">
              <a:solidFill>
                <a:srgbClr val="595959"/>
              </a:solidFill>
              <a:latin typeface="HG丸ｺﾞｼｯｸM-PRO" charset="-128"/>
            </a:endParaRPr>
          </a:p>
        </p:txBody>
      </p:sp>
      <p:sp>
        <p:nvSpPr>
          <p:cNvPr id="68612" name="スライド番号プレースホルダ 3"/>
          <p:cNvSpPr>
            <a:spLocks noGrp="1"/>
          </p:cNvSpPr>
          <p:nvPr>
            <p:ph type="sldNum" sz="quarter" idx="12"/>
          </p:nvPr>
        </p:nvSpPr>
        <p:spPr bwMode="auto">
          <a:noFill/>
          <a:ln>
            <a:miter lim="800000"/>
            <a:headEnd/>
            <a:tailEnd/>
          </a:ln>
        </p:spPr>
        <p:txBody>
          <a:bodyPr/>
          <a:lstStyle/>
          <a:p>
            <a:fld id="{67D24729-8685-834C-BEAD-F9D281A72A63}" type="slidenum">
              <a:rPr lang="ja-JP" altLang="en-US" smtClean="0"/>
              <a:pPr/>
              <a:t>27</a:t>
            </a:fld>
            <a:endParaRPr lang="ja-JP" alt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タイトル 1"/>
          <p:cNvSpPr>
            <a:spLocks noGrp="1"/>
          </p:cNvSpPr>
          <p:nvPr>
            <p:ph type="title"/>
          </p:nvPr>
        </p:nvSpPr>
        <p:spPr/>
        <p:txBody>
          <a:bodyPr/>
          <a:lstStyle/>
          <a:p>
            <a:r>
              <a:rPr lang="ja-JP" altLang="en-US" sz="3200" b="1">
                <a:ln>
                  <a:noFill/>
                </a:ln>
                <a:solidFill>
                  <a:srgbClr val="7030A0"/>
                </a:solidFill>
              </a:rPr>
              <a:t>経管栄養</a:t>
            </a:r>
          </a:p>
        </p:txBody>
      </p:sp>
      <p:sp>
        <p:nvSpPr>
          <p:cNvPr id="70659" name="コンテンツ プレースホルダ 2"/>
          <p:cNvSpPr>
            <a:spLocks noGrp="1"/>
          </p:cNvSpPr>
          <p:nvPr>
            <p:ph idx="1"/>
          </p:nvPr>
        </p:nvSpPr>
        <p:spPr>
          <a:xfrm>
            <a:off x="755650" y="2205038"/>
            <a:ext cx="7632700" cy="2519362"/>
          </a:xfrm>
        </p:spPr>
        <p:txBody>
          <a:bodyPr/>
          <a:lstStyle/>
          <a:p>
            <a:pPr algn="ctr"/>
            <a:r>
              <a:rPr lang="ja-JP" altLang="en-US">
                <a:latin typeface="HG丸ｺﾞｼｯｸM-PRO" charset="-128"/>
              </a:rPr>
              <a:t>哺乳や嚥下ができない赤ちゃんに必要</a:t>
            </a:r>
            <a:endParaRPr lang="en-US" altLang="ja-JP">
              <a:latin typeface="HG丸ｺﾞｼｯｸM-PRO" charset="-128"/>
            </a:endParaRPr>
          </a:p>
          <a:p>
            <a:pPr algn="ctr">
              <a:buFont typeface="Wingdings" charset="2"/>
              <a:buNone/>
            </a:pPr>
            <a:endParaRPr lang="en-US" altLang="ja-JP">
              <a:latin typeface="HG丸ｺﾞｼｯｸM-PRO" charset="-128"/>
            </a:endParaRPr>
          </a:p>
        </p:txBody>
      </p:sp>
      <p:sp>
        <p:nvSpPr>
          <p:cNvPr id="70660" name="スライド番号プレースホルダ 3"/>
          <p:cNvSpPr>
            <a:spLocks noGrp="1"/>
          </p:cNvSpPr>
          <p:nvPr>
            <p:ph type="sldNum" sz="quarter" idx="12"/>
          </p:nvPr>
        </p:nvSpPr>
        <p:spPr bwMode="auto">
          <a:noFill/>
          <a:ln>
            <a:miter lim="800000"/>
            <a:headEnd/>
            <a:tailEnd/>
          </a:ln>
        </p:spPr>
        <p:txBody>
          <a:bodyPr/>
          <a:lstStyle/>
          <a:p>
            <a:fld id="{DDD5D194-C33A-B147-9129-CCF8FDD47C16}" type="slidenum">
              <a:rPr lang="ja-JP" altLang="en-US" smtClean="0"/>
              <a:pPr/>
              <a:t>28</a:t>
            </a:fld>
            <a:endParaRPr lang="ja-JP" alt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タイトル 1"/>
          <p:cNvSpPr>
            <a:spLocks noGrp="1"/>
          </p:cNvSpPr>
          <p:nvPr>
            <p:ph type="title"/>
          </p:nvPr>
        </p:nvSpPr>
        <p:spPr/>
        <p:txBody>
          <a:bodyPr/>
          <a:lstStyle/>
          <a:p>
            <a:r>
              <a:rPr lang="ja-JP" altLang="en-US" sz="3200" b="1">
                <a:ln>
                  <a:noFill/>
                </a:ln>
                <a:solidFill>
                  <a:srgbClr val="7030A0"/>
                </a:solidFill>
              </a:rPr>
              <a:t>シリンジやスポイト</a:t>
            </a:r>
          </a:p>
        </p:txBody>
      </p:sp>
      <p:sp>
        <p:nvSpPr>
          <p:cNvPr id="72707" name="コンテンツ プレースホルダー 2"/>
          <p:cNvSpPr>
            <a:spLocks noGrp="1"/>
          </p:cNvSpPr>
          <p:nvPr>
            <p:ph idx="1"/>
          </p:nvPr>
        </p:nvSpPr>
        <p:spPr>
          <a:xfrm>
            <a:off x="928688" y="1773238"/>
            <a:ext cx="7358062" cy="2160587"/>
          </a:xfrm>
        </p:spPr>
        <p:txBody>
          <a:bodyPr/>
          <a:lstStyle/>
          <a:p>
            <a:r>
              <a:rPr lang="ja-JP" altLang="en-US" sz="2800">
                <a:latin typeface="HG丸ｺﾞｼｯｸM-PRO" charset="-128"/>
              </a:rPr>
              <a:t>初乳など</a:t>
            </a:r>
            <a:r>
              <a:rPr lang="en-US" altLang="ja-JP" sz="2800">
                <a:latin typeface="HG丸ｺﾞｼｯｸM-PRO" charset="-128"/>
              </a:rPr>
              <a:t>,</a:t>
            </a:r>
            <a:r>
              <a:rPr lang="ja-JP" altLang="en-US" sz="2800">
                <a:latin typeface="HG丸ｺﾞｼｯｸM-PRO" charset="-128"/>
              </a:rPr>
              <a:t>ごく少量の母乳用</a:t>
            </a:r>
            <a:endParaRPr lang="en-US" altLang="ja-JP" sz="2800">
              <a:latin typeface="HG丸ｺﾞｼｯｸM-PRO" charset="-128"/>
            </a:endParaRPr>
          </a:p>
          <a:p>
            <a:r>
              <a:rPr lang="ja-JP" altLang="en-US" sz="2800">
                <a:latin typeface="HG丸ｺﾞｼｯｸM-PRO" charset="-128"/>
              </a:rPr>
              <a:t>あらかじめごく少量</a:t>
            </a:r>
            <a:r>
              <a:rPr lang="en-US" altLang="ja-JP" sz="2800">
                <a:latin typeface="HG丸ｺﾞｼｯｸM-PRO" charset="-128"/>
              </a:rPr>
              <a:t>(1</a:t>
            </a:r>
            <a:r>
              <a:rPr lang="ja-JP" altLang="en-US" sz="2800">
                <a:latin typeface="HG丸ｺﾞｼｯｸM-PRO" charset="-128"/>
              </a:rPr>
              <a:t>回あたり</a:t>
            </a:r>
            <a:r>
              <a:rPr lang="en-US" altLang="ja-JP" sz="2800">
                <a:latin typeface="HG丸ｺﾞｼｯｸM-PRO" charset="-128"/>
              </a:rPr>
              <a:t>0.5mL</a:t>
            </a:r>
            <a:r>
              <a:rPr lang="ja-JP" altLang="en-US" sz="2800">
                <a:latin typeface="HG丸ｺﾞｼｯｸM-PRO" charset="-128"/>
              </a:rPr>
              <a:t>以下</a:t>
            </a:r>
            <a:r>
              <a:rPr lang="en-US" altLang="ja-JP" sz="2800">
                <a:latin typeface="HG丸ｺﾞｼｯｸM-PRO" charset="-128"/>
              </a:rPr>
              <a:t>)</a:t>
            </a:r>
            <a:r>
              <a:rPr lang="ja-JP" altLang="en-US" sz="2800">
                <a:latin typeface="HG丸ｺﾞｼｯｸM-PRO" charset="-128"/>
              </a:rPr>
              <a:t>を口腔内の頬部内側に注入し</a:t>
            </a:r>
            <a:r>
              <a:rPr lang="en-US" altLang="ja-JP" sz="2800">
                <a:latin typeface="HG丸ｺﾞｼｯｸM-PRO" charset="-128"/>
              </a:rPr>
              <a:t>,</a:t>
            </a:r>
            <a:r>
              <a:rPr lang="ja-JP" altLang="en-US" sz="2800">
                <a:latin typeface="HG丸ｺﾞｼｯｸM-PRO" charset="-128"/>
              </a:rPr>
              <a:t>嚥下させた後もう少し注入する</a:t>
            </a:r>
            <a:endParaRPr lang="en-US" altLang="ja-JP" sz="2800">
              <a:latin typeface="HG丸ｺﾞｼｯｸM-PRO" charset="-128"/>
            </a:endParaRPr>
          </a:p>
          <a:p>
            <a:endParaRPr lang="ja-JP" altLang="en-US" sz="2800">
              <a:latin typeface="HG丸ｺﾞｼｯｸM-PRO" charset="-128"/>
            </a:endParaRPr>
          </a:p>
        </p:txBody>
      </p:sp>
      <p:sp>
        <p:nvSpPr>
          <p:cNvPr id="72708" name="スライド番号プレースホルダ 3"/>
          <p:cNvSpPr>
            <a:spLocks noGrp="1"/>
          </p:cNvSpPr>
          <p:nvPr>
            <p:ph type="sldNum" sz="quarter" idx="12"/>
          </p:nvPr>
        </p:nvSpPr>
        <p:spPr bwMode="auto">
          <a:noFill/>
          <a:ln>
            <a:miter lim="800000"/>
            <a:headEnd/>
            <a:tailEnd/>
          </a:ln>
        </p:spPr>
        <p:txBody>
          <a:bodyPr/>
          <a:lstStyle/>
          <a:p>
            <a:fld id="{5092E22A-CE0E-FA44-B8B6-C6A38E6123AA}" type="slidenum">
              <a:rPr lang="ja-JP" altLang="en-US" smtClean="0"/>
              <a:pPr/>
              <a:t>29</a:t>
            </a:fld>
            <a:endParaRPr lang="ja-JP" alt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3"/>
          <p:cNvSpPr>
            <a:spLocks noGrp="1"/>
          </p:cNvSpPr>
          <p:nvPr>
            <p:ph type="ctrTitle"/>
          </p:nvPr>
        </p:nvSpPr>
        <p:spPr>
          <a:xfrm>
            <a:off x="285750" y="2143125"/>
            <a:ext cx="8429625" cy="1357313"/>
          </a:xfrm>
        </p:spPr>
        <p:txBody>
          <a:bodyPr/>
          <a:lstStyle/>
          <a:p>
            <a:r>
              <a:rPr lang="ja-JP" altLang="en-US" b="1">
                <a:ln>
                  <a:noFill/>
                </a:ln>
              </a:rPr>
              <a:t>１．手による搾乳を習得する</a:t>
            </a:r>
          </a:p>
        </p:txBody>
      </p:sp>
      <p:sp>
        <p:nvSpPr>
          <p:cNvPr id="19459"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タイトル 1"/>
          <p:cNvSpPr>
            <a:spLocks noGrp="1"/>
          </p:cNvSpPr>
          <p:nvPr>
            <p:ph type="title"/>
          </p:nvPr>
        </p:nvSpPr>
        <p:spPr>
          <a:xfrm>
            <a:off x="971550" y="404813"/>
            <a:ext cx="7358063" cy="714375"/>
          </a:xfrm>
        </p:spPr>
        <p:txBody>
          <a:bodyPr/>
          <a:lstStyle/>
          <a:p>
            <a:r>
              <a:rPr lang="ja-JP" altLang="en-US" sz="3200" b="1">
                <a:ln>
                  <a:noFill/>
                </a:ln>
                <a:solidFill>
                  <a:srgbClr val="7030A0"/>
                </a:solidFill>
              </a:rPr>
              <a:t>スプーン授乳</a:t>
            </a:r>
          </a:p>
        </p:txBody>
      </p:sp>
      <p:sp>
        <p:nvSpPr>
          <p:cNvPr id="73731" name="コンテンツ プレースホルダ 2"/>
          <p:cNvSpPr>
            <a:spLocks noGrp="1"/>
          </p:cNvSpPr>
          <p:nvPr>
            <p:ph idx="1"/>
          </p:nvPr>
        </p:nvSpPr>
        <p:spPr>
          <a:xfrm>
            <a:off x="468313" y="1119188"/>
            <a:ext cx="8064500" cy="4973637"/>
          </a:xfrm>
        </p:spPr>
        <p:txBody>
          <a:bodyPr/>
          <a:lstStyle/>
          <a:p>
            <a:r>
              <a:rPr lang="ja-JP" altLang="en-US" sz="2800">
                <a:latin typeface="HG丸ｺﾞｼｯｸM-PRO" charset="-128"/>
              </a:rPr>
              <a:t>少量を与える点はシリンジと類似している</a:t>
            </a:r>
            <a:endParaRPr lang="en-US" altLang="ja-JP" sz="2800">
              <a:latin typeface="HG丸ｺﾞｼｯｸM-PRO" charset="-128"/>
            </a:endParaRPr>
          </a:p>
          <a:p>
            <a:r>
              <a:rPr lang="ja-JP" altLang="en-US" sz="2800">
                <a:latin typeface="HG丸ｺﾞｼｯｸM-PRO" charset="-128"/>
              </a:rPr>
              <a:t>赤ちゃんは母乳が流れ込むのを制御できない</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母乳が勢いよく口腔内に入ってきたときには誤嚥するリスクがある</a:t>
            </a:r>
            <a:endParaRPr lang="en-US" altLang="ja-JP">
              <a:latin typeface="HG丸ｺﾞｼｯｸM-PRO" charset="-128"/>
            </a:endParaRPr>
          </a:p>
          <a:p>
            <a:r>
              <a:rPr lang="ja-JP" altLang="en-US" sz="2800">
                <a:latin typeface="HG丸ｺﾞｼｯｸM-PRO" charset="-128"/>
              </a:rPr>
              <a:t>大量の母乳をスプーンで飲ませるのは時間がかかる</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与える人も赤ちゃんも</a:t>
            </a:r>
            <a:r>
              <a:rPr lang="en-US" altLang="ja-JP">
                <a:latin typeface="HG丸ｺﾞｼｯｸM-PRO" charset="-128"/>
              </a:rPr>
              <a:t>,</a:t>
            </a:r>
            <a:r>
              <a:rPr lang="ja-JP" altLang="en-US">
                <a:latin typeface="HG丸ｺﾞｼｯｸM-PRO" charset="-128"/>
              </a:rPr>
              <a:t>赤ちゃんが充分な量を飲む前に疲労</a:t>
            </a:r>
            <a:endParaRPr lang="en-US" altLang="ja-JP">
              <a:latin typeface="HG丸ｺﾞｼｯｸM-PRO" charset="-128"/>
            </a:endParaRPr>
          </a:p>
          <a:p>
            <a:r>
              <a:rPr lang="ja-JP" altLang="en-US" sz="2800">
                <a:latin typeface="HG丸ｺﾞｼｯｸM-PRO" charset="-128"/>
              </a:rPr>
              <a:t>大きなスプーンは</a:t>
            </a:r>
            <a:r>
              <a:rPr lang="en-US" altLang="ja-JP" sz="2800">
                <a:latin typeface="HG丸ｺﾞｼｯｸM-PRO" charset="-128"/>
              </a:rPr>
              <a:t>,</a:t>
            </a:r>
            <a:r>
              <a:rPr lang="ja-JP" altLang="en-US" sz="2800">
                <a:latin typeface="HG丸ｺﾞｼｯｸM-PRO" charset="-128"/>
              </a:rPr>
              <a:t>カップ授乳</a:t>
            </a:r>
            <a:r>
              <a:rPr lang="ja-JP" altLang="en-US" sz="2800">
                <a:solidFill>
                  <a:srgbClr val="5A5021"/>
                </a:solidFill>
                <a:latin typeface="HG丸ｺﾞｼｯｸM-PRO" charset="-128"/>
              </a:rPr>
              <a:t>と同じ</a:t>
            </a:r>
          </a:p>
          <a:p>
            <a:pPr>
              <a:buFont typeface="Wingdings" charset="2"/>
              <a:buNone/>
            </a:pPr>
            <a:endParaRPr lang="ja-JP" altLang="en-US" sz="2800">
              <a:latin typeface="HG丸ｺﾞｼｯｸM-PRO" charset="-128"/>
            </a:endParaRPr>
          </a:p>
        </p:txBody>
      </p:sp>
      <p:sp>
        <p:nvSpPr>
          <p:cNvPr id="73732" name="スライド番号プレースホルダ 3"/>
          <p:cNvSpPr>
            <a:spLocks noGrp="1"/>
          </p:cNvSpPr>
          <p:nvPr>
            <p:ph type="sldNum" sz="quarter" idx="12"/>
          </p:nvPr>
        </p:nvSpPr>
        <p:spPr bwMode="auto">
          <a:noFill/>
          <a:ln>
            <a:miter lim="800000"/>
            <a:headEnd/>
            <a:tailEnd/>
          </a:ln>
        </p:spPr>
        <p:txBody>
          <a:bodyPr/>
          <a:lstStyle/>
          <a:p>
            <a:fld id="{76D63C7E-E227-334D-87A7-7755C1D64157}" type="slidenum">
              <a:rPr lang="ja-JP" altLang="en-US" smtClean="0"/>
              <a:pPr/>
              <a:t>30</a:t>
            </a:fld>
            <a:endParaRPr lang="ja-JP" alt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タイトル 1"/>
          <p:cNvSpPr>
            <a:spLocks noGrp="1"/>
          </p:cNvSpPr>
          <p:nvPr>
            <p:ph type="title"/>
          </p:nvPr>
        </p:nvSpPr>
        <p:spPr/>
        <p:txBody>
          <a:bodyPr/>
          <a:lstStyle/>
          <a:p>
            <a:r>
              <a:rPr lang="ja-JP" altLang="en-US" sz="3200" b="1">
                <a:ln>
                  <a:noFill/>
                </a:ln>
                <a:solidFill>
                  <a:srgbClr val="7030A0"/>
                </a:solidFill>
              </a:rPr>
              <a:t>赤ちゃんの口の中に直接搾乳</a:t>
            </a:r>
          </a:p>
        </p:txBody>
      </p:sp>
      <p:sp>
        <p:nvSpPr>
          <p:cNvPr id="75779" name="コンテンツ プレースホルダ 2"/>
          <p:cNvSpPr>
            <a:spLocks noGrp="1"/>
          </p:cNvSpPr>
          <p:nvPr>
            <p:ph idx="1"/>
          </p:nvPr>
        </p:nvSpPr>
        <p:spPr>
          <a:xfrm>
            <a:off x="971550" y="2060575"/>
            <a:ext cx="7358063" cy="1728788"/>
          </a:xfrm>
        </p:spPr>
        <p:txBody>
          <a:bodyPr/>
          <a:lstStyle/>
          <a:p>
            <a:r>
              <a:rPr lang="ja-JP" altLang="en-US"/>
              <a:t>赤ちゃんの吸啜を誘う</a:t>
            </a:r>
            <a:endParaRPr lang="en-US" altLang="ja-JP"/>
          </a:p>
          <a:p>
            <a:r>
              <a:rPr lang="ja-JP" altLang="en-US"/>
              <a:t>口蓋裂のある赤ちゃんの口の中に直接搾乳することもできる</a:t>
            </a:r>
            <a:endParaRPr lang="en-US" altLang="ja-JP"/>
          </a:p>
          <a:p>
            <a:pPr lvl="1">
              <a:buFont typeface="Wingdings" charset="2"/>
              <a:buNone/>
            </a:pPr>
            <a:endParaRPr lang="en-US" altLang="ja-JP" sz="3200"/>
          </a:p>
        </p:txBody>
      </p:sp>
      <p:sp>
        <p:nvSpPr>
          <p:cNvPr id="75780" name="スライド番号プレースホルダ 3"/>
          <p:cNvSpPr>
            <a:spLocks noGrp="1"/>
          </p:cNvSpPr>
          <p:nvPr>
            <p:ph type="sldNum" sz="quarter" idx="12"/>
          </p:nvPr>
        </p:nvSpPr>
        <p:spPr bwMode="auto">
          <a:noFill/>
          <a:ln>
            <a:miter lim="800000"/>
            <a:headEnd/>
            <a:tailEnd/>
          </a:ln>
        </p:spPr>
        <p:txBody>
          <a:bodyPr/>
          <a:lstStyle/>
          <a:p>
            <a:fld id="{2E13E206-5F2C-9142-AE01-1D834EC87D54}" type="slidenum">
              <a:rPr lang="ja-JP" altLang="en-US" smtClean="0"/>
              <a:pPr/>
              <a:t>31</a:t>
            </a:fld>
            <a:endParaRPr lang="ja-JP" alt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タイトル 1"/>
          <p:cNvSpPr>
            <a:spLocks noGrp="1"/>
          </p:cNvSpPr>
          <p:nvPr>
            <p:ph type="title"/>
          </p:nvPr>
        </p:nvSpPr>
        <p:spPr>
          <a:xfrm>
            <a:off x="928688" y="428625"/>
            <a:ext cx="7358062" cy="714375"/>
          </a:xfrm>
        </p:spPr>
        <p:txBody>
          <a:bodyPr/>
          <a:lstStyle/>
          <a:p>
            <a:r>
              <a:rPr lang="ja-JP" altLang="en-US" sz="3200" b="1">
                <a:ln>
                  <a:noFill/>
                </a:ln>
                <a:solidFill>
                  <a:srgbClr val="7030A0"/>
                </a:solidFill>
              </a:rPr>
              <a:t>カップ授乳</a:t>
            </a:r>
          </a:p>
        </p:txBody>
      </p:sp>
      <p:sp>
        <p:nvSpPr>
          <p:cNvPr id="77827" name="コンテンツ プレースホルダ 2"/>
          <p:cNvSpPr>
            <a:spLocks noGrp="1"/>
          </p:cNvSpPr>
          <p:nvPr>
            <p:ph idx="1"/>
          </p:nvPr>
        </p:nvSpPr>
        <p:spPr>
          <a:xfrm>
            <a:off x="539750" y="1412875"/>
            <a:ext cx="7929563" cy="4525963"/>
          </a:xfrm>
        </p:spPr>
        <p:txBody>
          <a:bodyPr/>
          <a:lstStyle/>
          <a:p>
            <a:pPr>
              <a:spcAft>
                <a:spcPts val="600"/>
              </a:spcAft>
            </a:pPr>
            <a:r>
              <a:rPr lang="ja-JP" altLang="en-US" sz="2800">
                <a:latin typeface="HG丸ｺﾞｼｯｸM-PRO" charset="-128"/>
              </a:rPr>
              <a:t>嚥下できるが哺乳がまだ上手にできないため乳房から充分な量を哺乳できない赤ちゃん用</a:t>
            </a:r>
            <a:endParaRPr lang="en-US" altLang="ja-JP" sz="2800">
              <a:latin typeface="HG丸ｺﾞｼｯｸM-PRO" charset="-128"/>
            </a:endParaRPr>
          </a:p>
          <a:p>
            <a:pPr>
              <a:spcAft>
                <a:spcPts val="600"/>
              </a:spcAft>
            </a:pPr>
            <a:r>
              <a:rPr lang="ja-JP" altLang="en-US" sz="2800">
                <a:latin typeface="HG丸ｺﾞｼｯｸM-PRO" charset="-128"/>
              </a:rPr>
              <a:t>上手に吸着できなかったり</a:t>
            </a:r>
            <a:r>
              <a:rPr lang="en-US" altLang="ja-JP" sz="2800">
                <a:latin typeface="HG丸ｺﾞｼｯｸM-PRO" charset="-128"/>
              </a:rPr>
              <a:t>,</a:t>
            </a:r>
            <a:r>
              <a:rPr lang="ja-JP" altLang="en-US" sz="2800">
                <a:latin typeface="HG丸ｺﾞｼｯｸM-PRO" charset="-128"/>
              </a:rPr>
              <a:t>吸着と哺乳を短時間できなかったりして</a:t>
            </a:r>
            <a:r>
              <a:rPr lang="en-US" altLang="ja-JP" sz="2800">
                <a:latin typeface="HG丸ｺﾞｼｯｸM-PRO" charset="-128"/>
              </a:rPr>
              <a:t>,</a:t>
            </a:r>
            <a:r>
              <a:rPr lang="ja-JP" altLang="en-US" sz="2800">
                <a:latin typeface="HG丸ｺﾞｼｯｸM-PRO" charset="-128"/>
              </a:rPr>
              <a:t>母乳を充分に飲む前に疲れてしまう可能性がある</a:t>
            </a:r>
            <a:endParaRPr lang="en-US" altLang="ja-JP" sz="2800">
              <a:latin typeface="HG丸ｺﾞｼｯｸM-PRO" charset="-128"/>
            </a:endParaRPr>
          </a:p>
          <a:p>
            <a:pPr>
              <a:spcAft>
                <a:spcPts val="600"/>
              </a:spcAft>
            </a:pPr>
            <a:r>
              <a:rPr lang="en-US" altLang="ja-JP" sz="2800">
                <a:latin typeface="HG丸ｺﾞｼｯｸM-PRO" charset="-128"/>
              </a:rPr>
              <a:t>30-32</a:t>
            </a:r>
            <a:r>
              <a:rPr lang="ja-JP" altLang="en-US" sz="2800">
                <a:latin typeface="HG丸ｺﾞｼｯｸM-PRO" charset="-128"/>
              </a:rPr>
              <a:t>週で生まれた赤ちゃんは</a:t>
            </a:r>
            <a:r>
              <a:rPr lang="en-US" altLang="ja-JP" sz="2800">
                <a:latin typeface="HG丸ｺﾞｼｯｸM-PRO" charset="-128"/>
              </a:rPr>
              <a:t>,</a:t>
            </a:r>
            <a:r>
              <a:rPr lang="ja-JP" altLang="en-US" sz="2800">
                <a:latin typeface="HG丸ｺﾞｼｯｸM-PRO" charset="-128"/>
              </a:rPr>
              <a:t>カップ授乳から始めることが多い</a:t>
            </a:r>
          </a:p>
        </p:txBody>
      </p:sp>
      <p:sp>
        <p:nvSpPr>
          <p:cNvPr id="77828" name="スライド番号プレースホルダ 3"/>
          <p:cNvSpPr>
            <a:spLocks noGrp="1"/>
          </p:cNvSpPr>
          <p:nvPr>
            <p:ph type="sldNum" sz="quarter" idx="12"/>
          </p:nvPr>
        </p:nvSpPr>
        <p:spPr bwMode="auto">
          <a:noFill/>
          <a:ln>
            <a:miter lim="800000"/>
            <a:headEnd/>
            <a:tailEnd/>
          </a:ln>
        </p:spPr>
        <p:txBody>
          <a:bodyPr/>
          <a:lstStyle/>
          <a:p>
            <a:fld id="{BC92D3FD-45DD-AC43-B4B4-ADAB09F93E30}" type="slidenum">
              <a:rPr lang="ja-JP" altLang="en-US" smtClean="0"/>
              <a:pPr/>
              <a:t>32</a:t>
            </a:fld>
            <a:endParaRPr lang="ja-JP" altLang="en-US"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タイトル 1"/>
          <p:cNvSpPr>
            <a:spLocks noGrp="1"/>
          </p:cNvSpPr>
          <p:nvPr>
            <p:ph type="title"/>
          </p:nvPr>
        </p:nvSpPr>
        <p:spPr/>
        <p:txBody>
          <a:bodyPr/>
          <a:lstStyle/>
          <a:p>
            <a:r>
              <a:rPr lang="ja-JP" altLang="en-US" sz="3800" b="1">
                <a:ln>
                  <a:noFill/>
                </a:ln>
                <a:solidFill>
                  <a:srgbClr val="7030A0"/>
                </a:solidFill>
              </a:rPr>
              <a:t>カップ授乳</a:t>
            </a:r>
          </a:p>
        </p:txBody>
      </p:sp>
      <p:sp>
        <p:nvSpPr>
          <p:cNvPr id="79877" name="スライド番号プレースホルダ 4"/>
          <p:cNvSpPr>
            <a:spLocks noGrp="1"/>
          </p:cNvSpPr>
          <p:nvPr>
            <p:ph type="sldNum" sz="quarter" idx="12"/>
          </p:nvPr>
        </p:nvSpPr>
        <p:spPr bwMode="auto">
          <a:noFill/>
          <a:ln>
            <a:miter lim="800000"/>
            <a:headEnd/>
            <a:tailEnd/>
          </a:ln>
        </p:spPr>
        <p:txBody>
          <a:bodyPr/>
          <a:lstStyle/>
          <a:p>
            <a:fld id="{49F47F0E-F942-394B-B12A-77691F229827}" type="slidenum">
              <a:rPr lang="ja-JP" altLang="en-US" smtClean="0"/>
              <a:pPr/>
              <a:t>33</a:t>
            </a:fld>
            <a:endParaRPr lang="ja-JP" altLang="en-US" smtClean="0"/>
          </a:p>
        </p:txBody>
      </p:sp>
      <p:sp>
        <p:nvSpPr>
          <p:cNvPr id="6" name="コンテンツ プレースホルダ 5"/>
          <p:cNvSpPr>
            <a:spLocks noGrp="1"/>
          </p:cNvSpPr>
          <p:nvPr>
            <p:ph idx="1"/>
          </p:nvPr>
        </p:nvSpPr>
        <p:spPr/>
        <p:txBody>
          <a:bodyPr/>
          <a:lstStyle/>
          <a:p>
            <a:endParaRPr lang="ja-JP" altLang="en-US"/>
          </a:p>
        </p:txBody>
      </p:sp>
      <p:sp>
        <p:nvSpPr>
          <p:cNvPr id="7" name="テキスト ボックス 6"/>
          <p:cNvSpPr txBox="1"/>
          <p:nvPr/>
        </p:nvSpPr>
        <p:spPr>
          <a:xfrm>
            <a:off x="3429000" y="1676400"/>
            <a:ext cx="2819400" cy="3677930"/>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図１１</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kumimoji="1" lang="ja-JP" altLang="en-US" dirty="0" smtClean="0">
                <a:solidFill>
                  <a:schemeClr val="bg1"/>
                </a:solidFill>
              </a:rPr>
              <a:t>カップ授乳</a:t>
            </a:r>
            <a:endParaRPr kumimoji="1" lang="en-US" altLang="ja-JP" dirty="0" smtClean="0">
              <a:solidFill>
                <a:schemeClr val="bg1"/>
              </a:solidFill>
            </a:endParaRPr>
          </a:p>
          <a:p>
            <a:pPr algn="ctr">
              <a:spcAft>
                <a:spcPts val="600"/>
              </a:spcAft>
              <a:defRPr/>
            </a:pPr>
            <a:endParaRPr lang="en-US" altLang="ja-JP" dirty="0" smtClean="0">
              <a:solidFill>
                <a:schemeClr val="bg1"/>
              </a:solidFill>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タイトル 1"/>
          <p:cNvSpPr>
            <a:spLocks noGrp="1"/>
          </p:cNvSpPr>
          <p:nvPr>
            <p:ph type="title"/>
          </p:nvPr>
        </p:nvSpPr>
        <p:spPr>
          <a:xfrm>
            <a:off x="1000125" y="357188"/>
            <a:ext cx="7358063" cy="714375"/>
          </a:xfrm>
        </p:spPr>
        <p:txBody>
          <a:bodyPr/>
          <a:lstStyle/>
          <a:p>
            <a:r>
              <a:rPr lang="ja-JP" altLang="en-US" sz="3200" b="1">
                <a:ln>
                  <a:noFill/>
                </a:ln>
                <a:solidFill>
                  <a:srgbClr val="7030A0"/>
                </a:solidFill>
              </a:rPr>
              <a:t>カップ授乳の利点</a:t>
            </a:r>
          </a:p>
        </p:txBody>
      </p:sp>
      <p:sp>
        <p:nvSpPr>
          <p:cNvPr id="81923" name="コンテンツ プレースホルダ 2"/>
          <p:cNvSpPr>
            <a:spLocks noGrp="1"/>
          </p:cNvSpPr>
          <p:nvPr>
            <p:ph idx="1"/>
          </p:nvPr>
        </p:nvSpPr>
        <p:spPr>
          <a:xfrm>
            <a:off x="519113" y="1268413"/>
            <a:ext cx="8318500" cy="5072062"/>
          </a:xfrm>
        </p:spPr>
        <p:txBody>
          <a:bodyPr/>
          <a:lstStyle/>
          <a:p>
            <a:r>
              <a:rPr lang="ja-JP" altLang="en-US" sz="2400">
                <a:solidFill>
                  <a:srgbClr val="433318"/>
                </a:solidFill>
                <a:latin typeface="HG丸ｺﾞｼｯｸM-PRO" charset="-128"/>
              </a:rPr>
              <a:t>赤ちゃんにやさしい</a:t>
            </a:r>
            <a:r>
              <a:rPr lang="en-US" altLang="ja-JP" sz="2400">
                <a:solidFill>
                  <a:srgbClr val="433318"/>
                </a:solidFill>
                <a:latin typeface="HG丸ｺﾞｼｯｸM-PRO" charset="-128"/>
              </a:rPr>
              <a:t>: </a:t>
            </a:r>
            <a:r>
              <a:rPr lang="ja-JP" altLang="en-US" sz="2400">
                <a:solidFill>
                  <a:srgbClr val="433318"/>
                </a:solidFill>
                <a:latin typeface="HG丸ｺﾞｼｯｸM-PRO" charset="-128"/>
              </a:rPr>
              <a:t>赤ちゃんの口に侵襲的な栄養チューブを挿入しない</a:t>
            </a:r>
            <a:endParaRPr lang="en-US" altLang="ja-JP" sz="2400">
              <a:solidFill>
                <a:srgbClr val="433318"/>
              </a:solidFill>
              <a:latin typeface="HG丸ｺﾞｼｯｸM-PRO" charset="-128"/>
            </a:endParaRPr>
          </a:p>
          <a:p>
            <a:r>
              <a:rPr lang="ja-JP" altLang="en-US" sz="2400">
                <a:solidFill>
                  <a:srgbClr val="433318"/>
                </a:solidFill>
                <a:latin typeface="HG丸ｺﾞｼｯｸM-PRO" charset="-128"/>
              </a:rPr>
              <a:t>赤ちゃんが舌を使って味覚を覚える</a:t>
            </a:r>
            <a:endParaRPr lang="en-US" altLang="ja-JP" sz="2400">
              <a:solidFill>
                <a:srgbClr val="433318"/>
              </a:solidFill>
              <a:latin typeface="HG丸ｺﾞｼｯｸM-PRO" charset="-128"/>
            </a:endParaRPr>
          </a:p>
          <a:p>
            <a:r>
              <a:rPr lang="ja-JP" altLang="en-US" sz="2400">
                <a:solidFill>
                  <a:srgbClr val="433318"/>
                </a:solidFill>
                <a:latin typeface="HG丸ｺﾞｼｯｸM-PRO" charset="-128"/>
              </a:rPr>
              <a:t>赤ちゃんの消化を促す</a:t>
            </a:r>
            <a:endParaRPr lang="en-US" altLang="ja-JP" sz="2400">
              <a:solidFill>
                <a:srgbClr val="433318"/>
              </a:solidFill>
              <a:latin typeface="HG丸ｺﾞｼｯｸM-PRO" charset="-128"/>
            </a:endParaRPr>
          </a:p>
          <a:p>
            <a:r>
              <a:rPr lang="ja-JP" altLang="en-US" sz="2400">
                <a:solidFill>
                  <a:srgbClr val="433318"/>
                </a:solidFill>
                <a:latin typeface="HG丸ｺﾞｼｯｸM-PRO" charset="-128"/>
              </a:rPr>
              <a:t>呼吸</a:t>
            </a:r>
            <a:r>
              <a:rPr lang="en-US" altLang="ja-JP" sz="2400">
                <a:solidFill>
                  <a:srgbClr val="433318"/>
                </a:solidFill>
                <a:latin typeface="HG丸ｺﾞｼｯｸM-PRO" charset="-128"/>
              </a:rPr>
              <a:t>/</a:t>
            </a:r>
            <a:r>
              <a:rPr lang="ja-JP" altLang="en-US" sz="2400">
                <a:solidFill>
                  <a:srgbClr val="433318"/>
                </a:solidFill>
                <a:latin typeface="HG丸ｺﾞｼｯｸM-PRO" charset="-128"/>
              </a:rPr>
              <a:t>吸啜</a:t>
            </a:r>
            <a:r>
              <a:rPr lang="en-US" altLang="ja-JP" sz="2400">
                <a:solidFill>
                  <a:srgbClr val="433318"/>
                </a:solidFill>
                <a:latin typeface="HG丸ｺﾞｼｯｸM-PRO" charset="-128"/>
              </a:rPr>
              <a:t>/</a:t>
            </a:r>
            <a:r>
              <a:rPr lang="ja-JP" altLang="en-US" sz="2400">
                <a:solidFill>
                  <a:srgbClr val="433318"/>
                </a:solidFill>
                <a:latin typeface="HG丸ｺﾞｼｯｸM-PRO" charset="-128"/>
              </a:rPr>
              <a:t>嚥下を調整しやすい</a:t>
            </a:r>
            <a:endParaRPr lang="en-US" altLang="ja-JP" sz="2400">
              <a:solidFill>
                <a:srgbClr val="433318"/>
              </a:solidFill>
              <a:latin typeface="HG丸ｺﾞｼｯｸM-PRO" charset="-128"/>
            </a:endParaRPr>
          </a:p>
          <a:p>
            <a:r>
              <a:rPr lang="ja-JP" altLang="en-US" sz="2400">
                <a:solidFill>
                  <a:srgbClr val="433318"/>
                </a:solidFill>
                <a:latin typeface="HG丸ｺﾞｼｯｸM-PRO" charset="-128"/>
              </a:rPr>
              <a:t>母親にしっかり抱かれ</a:t>
            </a:r>
            <a:r>
              <a:rPr lang="en-US" altLang="ja-JP" sz="2400">
                <a:solidFill>
                  <a:srgbClr val="433318"/>
                </a:solidFill>
                <a:latin typeface="HG丸ｺﾞｼｯｸM-PRO" charset="-128"/>
              </a:rPr>
              <a:t>,</a:t>
            </a:r>
            <a:r>
              <a:rPr lang="ja-JP" altLang="en-US" sz="2400">
                <a:solidFill>
                  <a:srgbClr val="433318"/>
                </a:solidFill>
                <a:latin typeface="HG丸ｺﾞｼｯｸM-PRO" charset="-128"/>
              </a:rPr>
              <a:t>見つめあう</a:t>
            </a:r>
          </a:p>
          <a:p>
            <a:r>
              <a:rPr lang="ja-JP" altLang="en-US" sz="2400">
                <a:solidFill>
                  <a:srgbClr val="433318"/>
                </a:solidFill>
                <a:latin typeface="HG丸ｺﾞｼｯｸM-PRO" charset="-128"/>
              </a:rPr>
              <a:t>赤ちゃん自身が飲む量と飲むペースを調節できる</a:t>
            </a:r>
            <a:endParaRPr lang="en-US" altLang="ja-JP" sz="2400">
              <a:solidFill>
                <a:srgbClr val="433318"/>
              </a:solidFill>
              <a:latin typeface="HG丸ｺﾞｼｯｸM-PRO" charset="-128"/>
            </a:endParaRPr>
          </a:p>
          <a:p>
            <a:r>
              <a:rPr lang="ja-JP" altLang="en-US" sz="2400">
                <a:solidFill>
                  <a:srgbClr val="433318"/>
                </a:solidFill>
                <a:latin typeface="HG丸ｺﾞｼｯｸM-PRO" charset="-128"/>
              </a:rPr>
              <a:t>哺乳びんと人工乳首よりも清潔</a:t>
            </a:r>
            <a:endParaRPr lang="en-US" altLang="ja-JP" sz="2400">
              <a:solidFill>
                <a:srgbClr val="433318"/>
              </a:solidFill>
              <a:latin typeface="HG丸ｺﾞｼｯｸM-PRO" charset="-128"/>
            </a:endParaRPr>
          </a:p>
          <a:p>
            <a:pPr>
              <a:buClr>
                <a:srgbClr val="C00000"/>
              </a:buClr>
            </a:pPr>
            <a:r>
              <a:rPr lang="ja-JP" altLang="en-US" sz="2400">
                <a:solidFill>
                  <a:srgbClr val="433318"/>
                </a:solidFill>
                <a:latin typeface="HG丸ｺﾞｼｯｸM-PRO" charset="-128"/>
              </a:rPr>
              <a:t>カップ授乳は「母親が母乳育児に失敗した」のではなく「直接授乳への移行期の方法」と捉えられやすい</a:t>
            </a:r>
          </a:p>
          <a:p>
            <a:endParaRPr lang="en-US" altLang="ja-JP" sz="2400">
              <a:latin typeface="HG丸ｺﾞｼｯｸM-PRO" charset="-128"/>
            </a:endParaRPr>
          </a:p>
          <a:p>
            <a:pPr lvl="1">
              <a:buFont typeface="Wingdings" charset="2"/>
              <a:buNone/>
            </a:pPr>
            <a:endParaRPr lang="en-US" altLang="ja-JP" sz="2400">
              <a:latin typeface="HG丸ｺﾞｼｯｸM-PRO" charset="-128"/>
            </a:endParaRPr>
          </a:p>
        </p:txBody>
      </p:sp>
      <p:sp>
        <p:nvSpPr>
          <p:cNvPr id="81924" name="スライド番号プレースホルダ 3"/>
          <p:cNvSpPr>
            <a:spLocks noGrp="1"/>
          </p:cNvSpPr>
          <p:nvPr>
            <p:ph type="sldNum" sz="quarter" idx="12"/>
          </p:nvPr>
        </p:nvSpPr>
        <p:spPr bwMode="auto">
          <a:noFill/>
          <a:ln>
            <a:miter lim="800000"/>
            <a:headEnd/>
            <a:tailEnd/>
          </a:ln>
        </p:spPr>
        <p:txBody>
          <a:bodyPr/>
          <a:lstStyle/>
          <a:p>
            <a:fld id="{AC1BA789-3C4F-3340-9AF9-FAD9D3923098}" type="slidenum">
              <a:rPr lang="ja-JP" altLang="en-US" smtClean="0"/>
              <a:pPr/>
              <a:t>34</a:t>
            </a:fld>
            <a:endParaRPr lang="ja-JP" alt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タイトル 1"/>
          <p:cNvSpPr>
            <a:spLocks noGrp="1"/>
          </p:cNvSpPr>
          <p:nvPr>
            <p:ph type="title"/>
          </p:nvPr>
        </p:nvSpPr>
        <p:spPr>
          <a:xfrm>
            <a:off x="539750" y="476250"/>
            <a:ext cx="8208963" cy="714375"/>
          </a:xfrm>
        </p:spPr>
        <p:txBody>
          <a:bodyPr/>
          <a:lstStyle/>
          <a:p>
            <a:r>
              <a:rPr lang="ja-JP" altLang="en-US" sz="3200" b="1">
                <a:ln>
                  <a:noFill/>
                </a:ln>
                <a:solidFill>
                  <a:srgbClr val="7030A0"/>
                </a:solidFill>
              </a:rPr>
              <a:t>カップ授乳の不利な点</a:t>
            </a:r>
          </a:p>
        </p:txBody>
      </p:sp>
      <p:sp>
        <p:nvSpPr>
          <p:cNvPr id="83971" name="コンテンツ プレースホルダ 2"/>
          <p:cNvSpPr>
            <a:spLocks noGrp="1"/>
          </p:cNvSpPr>
          <p:nvPr>
            <p:ph idx="1"/>
          </p:nvPr>
        </p:nvSpPr>
        <p:spPr>
          <a:xfrm>
            <a:off x="539750" y="1495425"/>
            <a:ext cx="8064500" cy="2941638"/>
          </a:xfrm>
        </p:spPr>
        <p:txBody>
          <a:bodyPr/>
          <a:lstStyle/>
          <a:p>
            <a:r>
              <a:rPr lang="ja-JP" altLang="en-US" sz="2800">
                <a:solidFill>
                  <a:srgbClr val="433318"/>
                </a:solidFill>
                <a:latin typeface="HG丸ｺﾞｼｯｸM-PRO" charset="-128"/>
              </a:rPr>
              <a:t>赤ちゃんが少しずつこぼした場合</a:t>
            </a:r>
            <a:r>
              <a:rPr lang="en-US" altLang="ja-JP" sz="2800">
                <a:solidFill>
                  <a:srgbClr val="433318"/>
                </a:solidFill>
                <a:latin typeface="HG丸ｺﾞｼｯｸM-PRO" charset="-128"/>
              </a:rPr>
              <a:t>,</a:t>
            </a:r>
            <a:r>
              <a:rPr lang="ja-JP" altLang="en-US" sz="2800">
                <a:solidFill>
                  <a:srgbClr val="433318"/>
                </a:solidFill>
                <a:latin typeface="HG丸ｺﾞｼｯｸM-PRO" charset="-128"/>
              </a:rPr>
              <a:t>母乳が無駄になるかも</a:t>
            </a:r>
            <a:endParaRPr lang="en-US" altLang="ja-JP" sz="2800">
              <a:solidFill>
                <a:srgbClr val="433318"/>
              </a:solidFill>
              <a:latin typeface="HG丸ｺﾞｼｯｸM-PRO" charset="-128"/>
            </a:endParaRPr>
          </a:p>
          <a:p>
            <a:r>
              <a:rPr lang="ja-JP" altLang="en-US" sz="2800">
                <a:solidFill>
                  <a:srgbClr val="433318"/>
                </a:solidFill>
                <a:latin typeface="HG丸ｺﾞｼｯｸM-PRO" charset="-128"/>
              </a:rPr>
              <a:t>定期的に直接授乳しなければ正期産児がカップ授乳を好むようになるかもしれない</a:t>
            </a:r>
            <a:endParaRPr lang="en-US" altLang="ja-JP" sz="2800">
              <a:solidFill>
                <a:srgbClr val="433318"/>
              </a:solidFill>
              <a:latin typeface="HG丸ｺﾞｼｯｸM-PRO" charset="-128"/>
            </a:endParaRPr>
          </a:p>
          <a:p>
            <a:r>
              <a:rPr lang="ja-JP" altLang="en-US" sz="2800">
                <a:solidFill>
                  <a:srgbClr val="433318"/>
                </a:solidFill>
                <a:latin typeface="HG丸ｺﾞｼｯｸM-PRO" charset="-128"/>
              </a:rPr>
              <a:t>カップ授乳は楽なので</a:t>
            </a:r>
            <a:r>
              <a:rPr lang="en-US" altLang="ja-JP" sz="2800">
                <a:solidFill>
                  <a:srgbClr val="433318"/>
                </a:solidFill>
                <a:latin typeface="HG丸ｺﾞｼｯｸM-PRO" charset="-128"/>
              </a:rPr>
              <a:t>,</a:t>
            </a:r>
            <a:r>
              <a:rPr lang="ja-JP" altLang="en-US" sz="2800">
                <a:solidFill>
                  <a:srgbClr val="433318"/>
                </a:solidFill>
                <a:latin typeface="HG丸ｺﾞｼｯｸM-PRO" charset="-128"/>
              </a:rPr>
              <a:t>直接の授乳よりもカップが使用されるようになる可能性がある</a:t>
            </a:r>
            <a:r>
              <a:rPr lang="en-US" altLang="ja-JP" sz="2800">
                <a:solidFill>
                  <a:srgbClr val="433318"/>
                </a:solidFill>
                <a:latin typeface="HG丸ｺﾞｼｯｸM-PRO" charset="-128"/>
              </a:rPr>
              <a:t> </a:t>
            </a:r>
            <a:r>
              <a:rPr lang="ja-JP" altLang="en-US" sz="2800">
                <a:solidFill>
                  <a:srgbClr val="433318"/>
                </a:solidFill>
                <a:latin typeface="HG丸ｺﾞｼｯｸM-PRO" charset="-128"/>
              </a:rPr>
              <a:t>　　　　　</a:t>
            </a:r>
          </a:p>
        </p:txBody>
      </p:sp>
      <p:sp>
        <p:nvSpPr>
          <p:cNvPr id="83972" name="正方形/長方形 2"/>
          <p:cNvSpPr>
            <a:spLocks noChangeArrowheads="1"/>
          </p:cNvSpPr>
          <p:nvPr/>
        </p:nvSpPr>
        <p:spPr bwMode="auto">
          <a:xfrm>
            <a:off x="1403350" y="4581525"/>
            <a:ext cx="6337300" cy="1200150"/>
          </a:xfrm>
          <a:prstGeom prst="rect">
            <a:avLst/>
          </a:prstGeom>
          <a:noFill/>
          <a:ln w="9525">
            <a:noFill/>
            <a:miter lim="800000"/>
            <a:headEnd/>
            <a:tailEnd/>
          </a:ln>
        </p:spPr>
        <p:txBody>
          <a:bodyPr>
            <a:prstTxWarp prst="textNoShape">
              <a:avLst/>
            </a:prstTxWarp>
            <a:spAutoFit/>
          </a:bodyPr>
          <a:lstStyle/>
          <a:p>
            <a:r>
              <a:rPr lang="ja-JP" altLang="en-US" sz="2400">
                <a:solidFill>
                  <a:srgbClr val="433318"/>
                </a:solidFill>
                <a:latin typeface="HG丸ｺﾞｼｯｸM-PRO" charset="-128"/>
                <a:ea typeface="HG丸ｺﾞｼｯｸM-PRO" charset="-128"/>
                <a:cs typeface="HG丸ｺﾞｼｯｸM-PRO" charset="-128"/>
              </a:rPr>
              <a:t>例</a:t>
            </a:r>
            <a:r>
              <a:rPr lang="en-US" altLang="ja-JP" sz="2400">
                <a:solidFill>
                  <a:srgbClr val="433318"/>
                </a:solidFill>
                <a:latin typeface="HG丸ｺﾞｼｯｸM-PRO" charset="-128"/>
                <a:ea typeface="HG丸ｺﾞｼｯｸM-PRO" charset="-128"/>
                <a:cs typeface="HG丸ｺﾞｼｯｸM-PRO" charset="-128"/>
              </a:rPr>
              <a:t>: </a:t>
            </a:r>
            <a:r>
              <a:rPr lang="ja-JP" altLang="en-US" sz="2400">
                <a:solidFill>
                  <a:srgbClr val="433318"/>
                </a:solidFill>
                <a:latin typeface="HG丸ｺﾞｼｯｸM-PRO" charset="-128"/>
                <a:ea typeface="HG丸ｺﾞｼｯｸM-PRO" charset="-128"/>
                <a:cs typeface="HG丸ｺﾞｼｯｸM-PRO" charset="-128"/>
              </a:rPr>
              <a:t>新生児治療室の看護師は母親を呼んで小さな赤ちゃんに授乳するのを助けるよりカップ授乳を好むかもしれない</a:t>
            </a:r>
          </a:p>
        </p:txBody>
      </p:sp>
      <p:sp>
        <p:nvSpPr>
          <p:cNvPr id="83973" name="スライド番号プレースホルダ 4"/>
          <p:cNvSpPr>
            <a:spLocks noGrp="1"/>
          </p:cNvSpPr>
          <p:nvPr>
            <p:ph type="sldNum" sz="quarter" idx="12"/>
          </p:nvPr>
        </p:nvSpPr>
        <p:spPr bwMode="auto">
          <a:noFill/>
          <a:ln>
            <a:miter lim="800000"/>
            <a:headEnd/>
            <a:tailEnd/>
          </a:ln>
        </p:spPr>
        <p:txBody>
          <a:bodyPr/>
          <a:lstStyle/>
          <a:p>
            <a:fld id="{89364D3D-14D1-4C4B-88DA-724B11F54726}" type="slidenum">
              <a:rPr lang="ja-JP" altLang="en-US" smtClean="0"/>
              <a:pPr/>
              <a:t>35</a:t>
            </a:fld>
            <a:endParaRPr lang="ja-JP" altLang="en-US"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タイトル 3"/>
          <p:cNvSpPr>
            <a:spLocks noGrp="1"/>
          </p:cNvSpPr>
          <p:nvPr>
            <p:ph type="title"/>
          </p:nvPr>
        </p:nvSpPr>
        <p:spPr>
          <a:xfrm>
            <a:off x="900113" y="476250"/>
            <a:ext cx="7358062" cy="714375"/>
          </a:xfrm>
        </p:spPr>
        <p:txBody>
          <a:bodyPr/>
          <a:lstStyle/>
          <a:p>
            <a:r>
              <a:rPr lang="ja-JP" altLang="en-US" sz="3200" b="1">
                <a:ln>
                  <a:noFill/>
                </a:ln>
                <a:solidFill>
                  <a:srgbClr val="7030A0"/>
                </a:solidFill>
              </a:rPr>
              <a:t>赤ちゃんの飲む量</a:t>
            </a:r>
          </a:p>
        </p:txBody>
      </p:sp>
      <p:sp>
        <p:nvSpPr>
          <p:cNvPr id="86019" name="コンテンツ プレースホルダ 2"/>
          <p:cNvSpPr>
            <a:spLocks noGrp="1"/>
          </p:cNvSpPr>
          <p:nvPr>
            <p:ph idx="1"/>
          </p:nvPr>
        </p:nvSpPr>
        <p:spPr/>
        <p:txBody>
          <a:bodyPr/>
          <a:lstStyle/>
          <a:p>
            <a:r>
              <a:rPr lang="ja-JP" altLang="en-US" sz="2800">
                <a:solidFill>
                  <a:srgbClr val="433318"/>
                </a:solidFill>
                <a:latin typeface="HG丸ｺﾞｼｯｸM-PRO" charset="-128"/>
              </a:rPr>
              <a:t>赤ちゃんが飲む母乳の量は</a:t>
            </a:r>
            <a:r>
              <a:rPr lang="en-US" altLang="ja-JP" sz="2800">
                <a:solidFill>
                  <a:srgbClr val="433318"/>
                </a:solidFill>
                <a:latin typeface="HG丸ｺﾞｼｯｸM-PRO" charset="-128"/>
              </a:rPr>
              <a:t>,</a:t>
            </a:r>
            <a:r>
              <a:rPr lang="ja-JP" altLang="en-US" sz="2800">
                <a:solidFill>
                  <a:srgbClr val="433318"/>
                </a:solidFill>
                <a:latin typeface="HG丸ｺﾞｼｯｸM-PRO" charset="-128"/>
              </a:rPr>
              <a:t>（どの方法でも）授乳ごとに変化</a:t>
            </a:r>
            <a:endParaRPr lang="en-US" altLang="ja-JP" sz="2800">
              <a:solidFill>
                <a:srgbClr val="433318"/>
              </a:solidFill>
              <a:latin typeface="HG丸ｺﾞｼｯｸM-PRO" charset="-128"/>
            </a:endParaRPr>
          </a:p>
          <a:p>
            <a:r>
              <a:rPr lang="ja-JP" altLang="en-US" sz="2800">
                <a:solidFill>
                  <a:srgbClr val="433318"/>
                </a:solidFill>
                <a:latin typeface="HG丸ｺﾞｼｯｸM-PRO" charset="-128"/>
              </a:rPr>
              <a:t>飲む量が少量</a:t>
            </a:r>
            <a:r>
              <a:rPr lang="en-US" altLang="ja-JP" sz="2800">
                <a:solidFill>
                  <a:srgbClr val="433318"/>
                </a:solidFill>
                <a:latin typeface="HG丸ｺﾞｼｯｸM-PRO" charset="-128"/>
              </a:rPr>
              <a:t>,</a:t>
            </a:r>
            <a:r>
              <a:rPr lang="ja-JP" altLang="en-US" sz="2800">
                <a:solidFill>
                  <a:srgbClr val="433318"/>
                </a:solidFill>
                <a:latin typeface="HG丸ｺﾞｼｯｸM-PRO" charset="-128"/>
              </a:rPr>
              <a:t>空腹のサインをみせた場合は特に</a:t>
            </a:r>
            <a:r>
              <a:rPr lang="en-US" altLang="ja-JP" sz="2800">
                <a:solidFill>
                  <a:srgbClr val="433318"/>
                </a:solidFill>
                <a:latin typeface="HG丸ｺﾞｼｯｸM-PRO" charset="-128"/>
              </a:rPr>
              <a:t>,</a:t>
            </a:r>
            <a:r>
              <a:rPr lang="ja-JP" altLang="en-US" sz="2800">
                <a:solidFill>
                  <a:srgbClr val="433318"/>
                </a:solidFill>
                <a:latin typeface="HG丸ｺﾞｼｯｸM-PRO" charset="-128"/>
              </a:rPr>
              <a:t>次の授乳を若干早くする</a:t>
            </a:r>
            <a:endParaRPr lang="en-US" altLang="ja-JP" sz="2800">
              <a:solidFill>
                <a:srgbClr val="433318"/>
              </a:solidFill>
              <a:latin typeface="HG丸ｺﾞｼｯｸM-PRO" charset="-128"/>
            </a:endParaRPr>
          </a:p>
          <a:p>
            <a:r>
              <a:rPr lang="ja-JP" altLang="en-US" sz="2800">
                <a:solidFill>
                  <a:srgbClr val="433318"/>
                </a:solidFill>
                <a:latin typeface="HG丸ｺﾞｼｯｸM-PRO" charset="-128"/>
              </a:rPr>
              <a:t>哺乳量は</a:t>
            </a:r>
            <a:r>
              <a:rPr lang="en-US" altLang="ja-JP" sz="2800">
                <a:solidFill>
                  <a:srgbClr val="433318"/>
                </a:solidFill>
                <a:latin typeface="HG丸ｺﾞｼｯｸM-PRO" charset="-128"/>
              </a:rPr>
              <a:t>1</a:t>
            </a:r>
            <a:r>
              <a:rPr lang="ja-JP" altLang="en-US" sz="2800">
                <a:solidFill>
                  <a:srgbClr val="433318"/>
                </a:solidFill>
                <a:latin typeface="HG丸ｺﾞｼｯｸM-PRO" charset="-128"/>
              </a:rPr>
              <a:t>回の摂取量ごとに計測するのではなく</a:t>
            </a:r>
            <a:r>
              <a:rPr lang="en-US" altLang="ja-JP" sz="2800">
                <a:solidFill>
                  <a:srgbClr val="433318"/>
                </a:solidFill>
                <a:latin typeface="HG丸ｺﾞｼｯｸM-PRO" charset="-128"/>
              </a:rPr>
              <a:t>,24</a:t>
            </a:r>
            <a:r>
              <a:rPr lang="ja-JP" altLang="en-US" sz="2800">
                <a:solidFill>
                  <a:srgbClr val="433318"/>
                </a:solidFill>
                <a:latin typeface="HG丸ｺﾞｼｯｸM-PRO" charset="-128"/>
              </a:rPr>
              <a:t>時間の合計量で計測</a:t>
            </a:r>
            <a:endParaRPr lang="en-US" altLang="ja-JP" sz="2800">
              <a:solidFill>
                <a:srgbClr val="433318"/>
              </a:solidFill>
              <a:latin typeface="HG丸ｺﾞｼｯｸM-PRO" charset="-128"/>
            </a:endParaRPr>
          </a:p>
          <a:p>
            <a:r>
              <a:rPr lang="ja-JP" altLang="en-US" sz="2800">
                <a:solidFill>
                  <a:srgbClr val="433318"/>
                </a:solidFill>
                <a:latin typeface="HG丸ｺﾞｼｯｸM-PRO" charset="-128"/>
              </a:rPr>
              <a:t>赤ちゃんが弱くてカップ授乳では充分に授乳できない場合は</a:t>
            </a:r>
            <a:r>
              <a:rPr lang="en-US" altLang="ja-JP" sz="2800">
                <a:solidFill>
                  <a:srgbClr val="433318"/>
                </a:solidFill>
                <a:latin typeface="HG丸ｺﾞｼｯｸM-PRO" charset="-128"/>
              </a:rPr>
              <a:t>,</a:t>
            </a:r>
            <a:r>
              <a:rPr lang="ja-JP" altLang="en-US" sz="2800">
                <a:solidFill>
                  <a:srgbClr val="433318"/>
                </a:solidFill>
                <a:latin typeface="HG丸ｺﾞｼｯｸM-PRO" charset="-128"/>
              </a:rPr>
              <a:t>経管栄養で母乳を追加する</a:t>
            </a:r>
            <a:endParaRPr lang="en-US" altLang="ja-JP" sz="2800">
              <a:solidFill>
                <a:srgbClr val="433318"/>
              </a:solidFill>
              <a:latin typeface="HG丸ｺﾞｼｯｸM-PRO" charset="-128"/>
            </a:endParaRPr>
          </a:p>
        </p:txBody>
      </p:sp>
      <p:sp>
        <p:nvSpPr>
          <p:cNvPr id="86020" name="スライド番号プレースホルダ 3"/>
          <p:cNvSpPr>
            <a:spLocks noGrp="1"/>
          </p:cNvSpPr>
          <p:nvPr>
            <p:ph type="sldNum" sz="quarter" idx="12"/>
          </p:nvPr>
        </p:nvSpPr>
        <p:spPr bwMode="auto">
          <a:noFill/>
          <a:ln>
            <a:miter lim="800000"/>
            <a:headEnd/>
            <a:tailEnd/>
          </a:ln>
        </p:spPr>
        <p:txBody>
          <a:bodyPr/>
          <a:lstStyle/>
          <a:p>
            <a:fld id="{54016BD8-37F2-4C43-ADCB-40CDC6DC10BA}" type="slidenum">
              <a:rPr lang="ja-JP" altLang="en-US" smtClean="0"/>
              <a:pPr/>
              <a:t>36</a:t>
            </a:fld>
            <a:endParaRPr lang="ja-JP" altLang="en-US"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タイトル 7"/>
          <p:cNvSpPr>
            <a:spLocks noGrp="1"/>
          </p:cNvSpPr>
          <p:nvPr>
            <p:ph type="title"/>
          </p:nvPr>
        </p:nvSpPr>
        <p:spPr>
          <a:xfrm>
            <a:off x="827088" y="476250"/>
            <a:ext cx="7500937" cy="642938"/>
          </a:xfrm>
        </p:spPr>
        <p:txBody>
          <a:bodyPr/>
          <a:lstStyle/>
          <a:p>
            <a:r>
              <a:rPr lang="ja-JP" altLang="en-US" sz="3200" b="1">
                <a:ln>
                  <a:noFill/>
                </a:ln>
                <a:solidFill>
                  <a:srgbClr val="7030A0"/>
                </a:solidFill>
              </a:rPr>
              <a:t>母親にカップ授乳を教える</a:t>
            </a:r>
          </a:p>
        </p:txBody>
      </p:sp>
      <p:sp>
        <p:nvSpPr>
          <p:cNvPr id="88067" name="コンテンツ プレースホルダ 2"/>
          <p:cNvSpPr>
            <a:spLocks noGrp="1"/>
          </p:cNvSpPr>
          <p:nvPr>
            <p:ph sz="half" idx="1"/>
          </p:nvPr>
        </p:nvSpPr>
        <p:spPr>
          <a:xfrm>
            <a:off x="611188" y="1268413"/>
            <a:ext cx="7861300" cy="3876675"/>
          </a:xfrm>
        </p:spPr>
        <p:txBody>
          <a:bodyPr/>
          <a:lstStyle/>
          <a:p>
            <a:pPr>
              <a:spcAft>
                <a:spcPts val="600"/>
              </a:spcAft>
            </a:pPr>
            <a:r>
              <a:rPr lang="ja-JP" altLang="en-US" dirty="0">
                <a:latin typeface="HG丸ｺﾞｼｯｸM-PRO" charset="-128"/>
              </a:rPr>
              <a:t>母親にカップ授乳の経験がないとき⇒カップ授乳の情報が必要</a:t>
            </a:r>
            <a:endParaRPr lang="en-US" altLang="ja-JP" dirty="0">
              <a:latin typeface="HG丸ｺﾞｼｯｸM-PRO" charset="-128"/>
            </a:endParaRPr>
          </a:p>
          <a:p>
            <a:pPr>
              <a:spcAft>
                <a:spcPts val="600"/>
              </a:spcAft>
            </a:pPr>
            <a:r>
              <a:rPr lang="ja-JP" altLang="en-US" dirty="0">
                <a:latin typeface="HG丸ｺﾞｼｯｸM-PRO" charset="-128"/>
              </a:rPr>
              <a:t>母親が実際にカップ授乳で飲んでいるわが子を見る必要がある</a:t>
            </a:r>
            <a:endParaRPr lang="en-US" altLang="ja-JP" dirty="0">
              <a:latin typeface="HG丸ｺﾞｼｯｸM-PRO" charset="-128"/>
            </a:endParaRPr>
          </a:p>
          <a:p>
            <a:r>
              <a:rPr lang="ja-JP" altLang="en-US" dirty="0">
                <a:latin typeface="HG丸ｺﾞｼｯｸM-PRO" charset="-128"/>
              </a:rPr>
              <a:t>母親が自分でもカップ授乳がで</a:t>
            </a:r>
            <a:endParaRPr lang="en-US" altLang="ja-JP" dirty="0">
              <a:latin typeface="HG丸ｺﾞｼｯｸM-PRO" charset="-128"/>
            </a:endParaRPr>
          </a:p>
          <a:p>
            <a:pPr>
              <a:buFont typeface="Wingdings" charset="2"/>
              <a:buNone/>
            </a:pPr>
            <a:r>
              <a:rPr lang="en-US" altLang="ja-JP" dirty="0">
                <a:latin typeface="HG丸ｺﾞｼｯｸM-PRO" charset="-128"/>
              </a:rPr>
              <a:t>   </a:t>
            </a:r>
            <a:r>
              <a:rPr lang="ja-JP" altLang="en-US" dirty="0">
                <a:latin typeface="HG丸ｺﾞｼｯｸM-PRO" charset="-128"/>
              </a:rPr>
              <a:t>きると自信がもてるように</a:t>
            </a:r>
            <a:endParaRPr lang="en-US" altLang="ja-JP" dirty="0">
              <a:latin typeface="HG丸ｺﾞｼｯｸM-PRO" charset="-128"/>
            </a:endParaRPr>
          </a:p>
          <a:p>
            <a:pPr>
              <a:buFont typeface="Wingdings" charset="2"/>
              <a:buNone/>
            </a:pPr>
            <a:r>
              <a:rPr lang="en-US" altLang="ja-JP" dirty="0">
                <a:latin typeface="HG丸ｺﾞｼｯｸM-PRO" charset="-128"/>
              </a:rPr>
              <a:t>   </a:t>
            </a:r>
            <a:r>
              <a:rPr lang="ja-JP" altLang="en-US" dirty="0">
                <a:latin typeface="HG丸ｺﾞｼｯｸM-PRO" charset="-128"/>
              </a:rPr>
              <a:t>教える必要がある</a:t>
            </a:r>
          </a:p>
        </p:txBody>
      </p:sp>
      <p:sp>
        <p:nvSpPr>
          <p:cNvPr id="88069" name="スライド番号プレースホルダ 4"/>
          <p:cNvSpPr>
            <a:spLocks noGrp="1"/>
          </p:cNvSpPr>
          <p:nvPr>
            <p:ph type="sldNum" sz="quarter" idx="12"/>
          </p:nvPr>
        </p:nvSpPr>
        <p:spPr bwMode="auto">
          <a:noFill/>
          <a:ln>
            <a:miter lim="800000"/>
            <a:headEnd/>
            <a:tailEnd/>
          </a:ln>
        </p:spPr>
        <p:txBody>
          <a:bodyPr/>
          <a:lstStyle/>
          <a:p>
            <a:fld id="{5D8D83A6-2D1C-AC42-8A41-CD4358250F00}" type="slidenum">
              <a:rPr lang="ja-JP" altLang="en-US" smtClean="0"/>
              <a:pPr/>
              <a:t>37</a:t>
            </a:fld>
            <a:endParaRPr lang="ja-JP" altLang="en-US" smtClean="0"/>
          </a:p>
        </p:txBody>
      </p:sp>
      <p:sp>
        <p:nvSpPr>
          <p:cNvPr id="8" name="テキスト ボックス 7"/>
          <p:cNvSpPr txBox="1"/>
          <p:nvPr/>
        </p:nvSpPr>
        <p:spPr>
          <a:xfrm>
            <a:off x="5867400" y="3224242"/>
            <a:ext cx="2209800" cy="2616101"/>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図１１</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rPr>
              <a:t>カップ授乳</a:t>
            </a:r>
            <a:endParaRPr lang="en-US" altLang="ja-JP" dirty="0" smtClean="0">
              <a:solidFill>
                <a:schemeClr val="bg1"/>
              </a:solidFill>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タイトル 1"/>
          <p:cNvSpPr>
            <a:spLocks noGrp="1"/>
          </p:cNvSpPr>
          <p:nvPr>
            <p:ph type="title"/>
          </p:nvPr>
        </p:nvSpPr>
        <p:spPr>
          <a:xfrm>
            <a:off x="928688" y="428625"/>
            <a:ext cx="7358062" cy="714375"/>
          </a:xfrm>
        </p:spPr>
        <p:txBody>
          <a:bodyPr/>
          <a:lstStyle/>
          <a:p>
            <a:r>
              <a:rPr lang="ja-JP" altLang="en-US" sz="3200" b="1">
                <a:ln>
                  <a:noFill/>
                </a:ln>
                <a:solidFill>
                  <a:srgbClr val="7030A0"/>
                </a:solidFill>
              </a:rPr>
              <a:t>カップ授乳の洗浄・消毒</a:t>
            </a:r>
          </a:p>
        </p:txBody>
      </p:sp>
      <p:sp>
        <p:nvSpPr>
          <p:cNvPr id="90115" name="コンテンツ プレースホルダ 2"/>
          <p:cNvSpPr>
            <a:spLocks noGrp="1"/>
          </p:cNvSpPr>
          <p:nvPr>
            <p:ph idx="1"/>
          </p:nvPr>
        </p:nvSpPr>
        <p:spPr>
          <a:xfrm>
            <a:off x="571500" y="1287463"/>
            <a:ext cx="8143875" cy="3509962"/>
          </a:xfrm>
        </p:spPr>
        <p:txBody>
          <a:bodyPr/>
          <a:lstStyle/>
          <a:p>
            <a:r>
              <a:rPr lang="ja-JP" altLang="en-US" sz="2800">
                <a:latin typeface="HG丸ｺﾞｼｯｸM-PRO" charset="-128"/>
              </a:rPr>
              <a:t>カップは</a:t>
            </a:r>
            <a:r>
              <a:rPr lang="en-US" altLang="ja-JP" sz="2800">
                <a:latin typeface="HG丸ｺﾞｼｯｸM-PRO" charset="-128"/>
              </a:rPr>
              <a:t>,</a:t>
            </a:r>
            <a:r>
              <a:rPr lang="ja-JP" altLang="en-US" sz="2800">
                <a:latin typeface="HG丸ｺﾞｼｯｸM-PRO" charset="-128"/>
              </a:rPr>
              <a:t>哺乳びん</a:t>
            </a:r>
            <a:r>
              <a:rPr lang="en-US" altLang="ja-JP" sz="2800">
                <a:latin typeface="HG丸ｺﾞｼｯｸM-PRO" charset="-128"/>
              </a:rPr>
              <a:t>/</a:t>
            </a:r>
            <a:r>
              <a:rPr lang="ja-JP" altLang="en-US" sz="2800">
                <a:latin typeface="HG丸ｺﾞｼｯｸM-PRO" charset="-128"/>
              </a:rPr>
              <a:t>人工乳首と同じ方法で消毒する必要はない</a:t>
            </a:r>
            <a:r>
              <a:rPr lang="en-US" altLang="ja-JP" sz="2800" baseline="30000">
                <a:latin typeface="HG丸ｺﾞｼｯｸM-PRO" charset="-128"/>
              </a:rPr>
              <a:t>*</a:t>
            </a:r>
          </a:p>
          <a:p>
            <a:r>
              <a:rPr lang="ja-JP" altLang="en-US" sz="2800">
                <a:latin typeface="HG丸ｺﾞｼｯｸM-PRO" charset="-128"/>
              </a:rPr>
              <a:t>大きく口が開いて表面が滑らかなカップは</a:t>
            </a:r>
            <a:r>
              <a:rPr lang="en-US" altLang="ja-JP" sz="2800">
                <a:latin typeface="HG丸ｺﾞｼｯｸM-PRO" charset="-128"/>
              </a:rPr>
              <a:t>,</a:t>
            </a:r>
            <a:r>
              <a:rPr lang="ja-JP" altLang="en-US" sz="2800">
                <a:latin typeface="HG丸ｺﾞｼｯｸM-PRO" charset="-128"/>
              </a:rPr>
              <a:t>温かい石けん水で洗浄し</a:t>
            </a:r>
            <a:r>
              <a:rPr lang="en-US" altLang="ja-JP" sz="2800">
                <a:latin typeface="HG丸ｺﾞｼｯｸM-PRO" charset="-128"/>
              </a:rPr>
              <a:t>,</a:t>
            </a:r>
            <a:r>
              <a:rPr lang="ja-JP" altLang="en-US" sz="2800">
                <a:latin typeface="HG丸ｺﾞｼｯｸM-PRO" charset="-128"/>
              </a:rPr>
              <a:t>容易に清潔にできる</a:t>
            </a:r>
            <a:endParaRPr lang="en-US" altLang="ja-JP" sz="2800">
              <a:latin typeface="HG丸ｺﾞｼｯｸM-PRO" charset="-128"/>
            </a:endParaRPr>
          </a:p>
          <a:p>
            <a:r>
              <a:rPr lang="ja-JP" altLang="en-US" sz="2800">
                <a:latin typeface="HG丸ｺﾞｼｯｸM-PRO" charset="-128"/>
              </a:rPr>
              <a:t>吸い口がついているものや</a:t>
            </a:r>
            <a:r>
              <a:rPr lang="en-US" altLang="ja-JP" sz="2800">
                <a:latin typeface="HG丸ｺﾞｼｯｸM-PRO" charset="-128"/>
              </a:rPr>
              <a:t>,</a:t>
            </a:r>
            <a:r>
              <a:rPr lang="ja-JP" altLang="en-US" sz="2800">
                <a:latin typeface="HG丸ｺﾞｼｯｸM-PRO" charset="-128"/>
              </a:rPr>
              <a:t>ふたのついたものや表面が粗いものは</a:t>
            </a:r>
            <a:r>
              <a:rPr lang="en-US" altLang="ja-JP" sz="2800">
                <a:latin typeface="HG丸ｺﾞｼｯｸM-PRO" charset="-128"/>
              </a:rPr>
              <a:t>,</a:t>
            </a:r>
            <a:r>
              <a:rPr lang="ja-JP" altLang="en-US" sz="2800">
                <a:latin typeface="HG丸ｺﾞｼｯｸM-PRO" charset="-128"/>
              </a:rPr>
              <a:t>乳汁が付着して細菌が繁殖しやすいので避ける</a:t>
            </a:r>
            <a:endParaRPr lang="en-US" altLang="ja-JP" sz="2800">
              <a:latin typeface="HG丸ｺﾞｼｯｸM-PRO" charset="-128"/>
            </a:endParaRPr>
          </a:p>
        </p:txBody>
      </p:sp>
      <p:sp>
        <p:nvSpPr>
          <p:cNvPr id="90116" name="正方形/長方形 3"/>
          <p:cNvSpPr>
            <a:spLocks noChangeArrowheads="1"/>
          </p:cNvSpPr>
          <p:nvPr/>
        </p:nvSpPr>
        <p:spPr bwMode="auto">
          <a:xfrm>
            <a:off x="1114425" y="4941888"/>
            <a:ext cx="7058025" cy="830262"/>
          </a:xfrm>
          <a:prstGeom prst="rect">
            <a:avLst/>
          </a:prstGeom>
          <a:noFill/>
          <a:ln w="9525">
            <a:noFill/>
            <a:miter lim="800000"/>
            <a:headEnd/>
            <a:tailEnd/>
          </a:ln>
        </p:spPr>
        <p:txBody>
          <a:bodyPr>
            <a:prstTxWarp prst="textNoShape">
              <a:avLst/>
            </a:prstTxWarp>
            <a:spAutoFit/>
          </a:bodyPr>
          <a:lstStyle/>
          <a:p>
            <a:pPr>
              <a:buFont typeface="Wingdings" charset="2"/>
              <a:buNone/>
            </a:pPr>
            <a:r>
              <a:rPr lang="en-US" altLang="ja-JP" sz="2400">
                <a:solidFill>
                  <a:srgbClr val="595948"/>
                </a:solidFill>
                <a:latin typeface="HG丸ｺﾞｼｯｸM-PRO" charset="-128"/>
                <a:ea typeface="HG丸ｺﾞｼｯｸM-PRO" charset="-128"/>
                <a:cs typeface="HG丸ｺﾞｼｯｸM-PRO" charset="-128"/>
              </a:rPr>
              <a:t>*</a:t>
            </a:r>
            <a:r>
              <a:rPr lang="ja-JP" altLang="en-US" sz="2400">
                <a:solidFill>
                  <a:srgbClr val="595948"/>
                </a:solidFill>
                <a:latin typeface="HG丸ｺﾞｼｯｸM-PRO" charset="-128"/>
                <a:ea typeface="HG丸ｺﾞｼｯｸM-PRO" charset="-128"/>
                <a:cs typeface="HG丸ｺﾞｼｯｸM-PRO" charset="-128"/>
              </a:rPr>
              <a:t>注：日本の施設では交差感染の可能性を避けるため充分な消毒を必要としているところが多い</a:t>
            </a:r>
          </a:p>
        </p:txBody>
      </p:sp>
      <p:sp>
        <p:nvSpPr>
          <p:cNvPr id="90117" name="スライド番号プレースホルダ 4"/>
          <p:cNvSpPr>
            <a:spLocks noGrp="1"/>
          </p:cNvSpPr>
          <p:nvPr>
            <p:ph type="sldNum" sz="quarter" idx="12"/>
          </p:nvPr>
        </p:nvSpPr>
        <p:spPr bwMode="auto">
          <a:noFill/>
          <a:ln>
            <a:miter lim="800000"/>
            <a:headEnd/>
            <a:tailEnd/>
          </a:ln>
        </p:spPr>
        <p:txBody>
          <a:bodyPr/>
          <a:lstStyle/>
          <a:p>
            <a:fld id="{6F182AC1-2D64-134F-9DA1-4BE044709E07}" type="slidenum">
              <a:rPr lang="ja-JP" altLang="en-US" smtClean="0"/>
              <a:pPr/>
              <a:t>38</a:t>
            </a:fld>
            <a:endParaRPr lang="ja-JP" altLang="en-US"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タイトル 1"/>
          <p:cNvSpPr>
            <a:spLocks noGrp="1"/>
          </p:cNvSpPr>
          <p:nvPr>
            <p:ph type="title"/>
          </p:nvPr>
        </p:nvSpPr>
        <p:spPr/>
        <p:txBody>
          <a:bodyPr/>
          <a:lstStyle/>
          <a:p>
            <a:r>
              <a:rPr lang="ja-JP" altLang="en-US" sz="3200" b="1">
                <a:ln>
                  <a:noFill/>
                </a:ln>
                <a:solidFill>
                  <a:srgbClr val="7030A0"/>
                </a:solidFill>
              </a:rPr>
              <a:t>経管からカップ授乳へ</a:t>
            </a:r>
          </a:p>
        </p:txBody>
      </p:sp>
      <p:sp>
        <p:nvSpPr>
          <p:cNvPr id="92163" name="コンテンツ プレースホルダ 2"/>
          <p:cNvSpPr>
            <a:spLocks noGrp="1"/>
          </p:cNvSpPr>
          <p:nvPr>
            <p:ph idx="1"/>
          </p:nvPr>
        </p:nvSpPr>
        <p:spPr>
          <a:xfrm>
            <a:off x="928688" y="1714500"/>
            <a:ext cx="7500937" cy="4097338"/>
          </a:xfrm>
        </p:spPr>
        <p:txBody>
          <a:bodyPr/>
          <a:lstStyle/>
          <a:p>
            <a:r>
              <a:rPr lang="ja-JP" altLang="en-US" sz="2800">
                <a:latin typeface="HG丸ｺﾞｼｯｸM-PRO" charset="-128"/>
              </a:rPr>
              <a:t>赤ちゃんは</a:t>
            </a:r>
            <a:r>
              <a:rPr lang="en-US" altLang="ja-JP" sz="2800">
                <a:latin typeface="HG丸ｺﾞｼｯｸM-PRO" charset="-128"/>
              </a:rPr>
              <a:t>,</a:t>
            </a:r>
            <a:r>
              <a:rPr lang="ja-JP" altLang="en-US" sz="2800">
                <a:latin typeface="HG丸ｺﾞｼｯｸM-PRO" charset="-128"/>
              </a:rPr>
              <a:t>経管栄養からカップ授乳へ</a:t>
            </a:r>
            <a:r>
              <a:rPr lang="en-US" altLang="ja-JP" sz="2800">
                <a:latin typeface="HG丸ｺﾞｼｯｸM-PRO" charset="-128"/>
              </a:rPr>
              <a:t>,</a:t>
            </a:r>
            <a:r>
              <a:rPr lang="ja-JP" altLang="en-US" sz="2800">
                <a:latin typeface="HG丸ｺﾞｼｯｸM-PRO" charset="-128"/>
              </a:rPr>
              <a:t>そして直接授乳で充分に飲めるようになっていく</a:t>
            </a:r>
            <a:endParaRPr lang="en-US" altLang="ja-JP" sz="2800">
              <a:latin typeface="HG丸ｺﾞｼｯｸM-PRO" charset="-128"/>
            </a:endParaRPr>
          </a:p>
          <a:p>
            <a:r>
              <a:rPr lang="ja-JP" altLang="en-US" sz="2800">
                <a:latin typeface="HG丸ｺﾞｼｯｸM-PRO" charset="-128"/>
              </a:rPr>
              <a:t>人工乳首つきの哺乳びんを「覚える」必要はない</a:t>
            </a:r>
          </a:p>
        </p:txBody>
      </p:sp>
      <p:sp>
        <p:nvSpPr>
          <p:cNvPr id="92164" name="スライド番号プレースホルダ 3"/>
          <p:cNvSpPr>
            <a:spLocks noGrp="1"/>
          </p:cNvSpPr>
          <p:nvPr>
            <p:ph type="sldNum" sz="quarter" idx="12"/>
          </p:nvPr>
        </p:nvSpPr>
        <p:spPr bwMode="auto">
          <a:noFill/>
          <a:ln>
            <a:miter lim="800000"/>
            <a:headEnd/>
            <a:tailEnd/>
          </a:ln>
        </p:spPr>
        <p:txBody>
          <a:bodyPr/>
          <a:lstStyle/>
          <a:p>
            <a:fld id="{2CF3C1A6-BA10-5D4C-8B99-B121AC2BFAF0}" type="slidenum">
              <a:rPr lang="ja-JP" altLang="en-US" smtClean="0"/>
              <a:pPr/>
              <a:t>39</a:t>
            </a:fld>
            <a:endParaRPr lang="ja-JP" alt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1"/>
          <p:cNvSpPr>
            <a:spLocks noGrp="1"/>
          </p:cNvSpPr>
          <p:nvPr>
            <p:ph type="title"/>
          </p:nvPr>
        </p:nvSpPr>
        <p:spPr/>
        <p:txBody>
          <a:bodyPr/>
          <a:lstStyle/>
          <a:p>
            <a:r>
              <a:rPr lang="ja-JP" altLang="en-US" sz="3200" b="1" smtClean="0">
                <a:ln>
                  <a:noFill/>
                </a:ln>
                <a:solidFill>
                  <a:srgbClr val="7030A0"/>
                </a:solidFill>
                <a:latin typeface="HG丸ｺﾞｼｯｸM-PRO" charset="-128"/>
              </a:rPr>
              <a:t>ステップ</a:t>
            </a:r>
            <a:r>
              <a:rPr lang="en-US" altLang="ja-JP" sz="3200" b="1" smtClean="0">
                <a:ln>
                  <a:noFill/>
                </a:ln>
                <a:solidFill>
                  <a:srgbClr val="7030A0"/>
                </a:solidFill>
                <a:latin typeface="HG丸ｺﾞｼｯｸM-PRO" charset="-128"/>
              </a:rPr>
              <a:t> 5</a:t>
            </a:r>
            <a:endParaRPr lang="ja-JP" altLang="en-US" sz="3200" b="1" smtClean="0">
              <a:ln>
                <a:noFill/>
              </a:ln>
              <a:solidFill>
                <a:srgbClr val="7030A0"/>
              </a:solidFill>
              <a:latin typeface="HG丸ｺﾞｼｯｸM-PRO" charset="-128"/>
            </a:endParaRPr>
          </a:p>
        </p:txBody>
      </p:sp>
      <p:sp>
        <p:nvSpPr>
          <p:cNvPr id="21507" name="コンテンツ プレースホルダ 2"/>
          <p:cNvSpPr>
            <a:spLocks noGrp="1"/>
          </p:cNvSpPr>
          <p:nvPr>
            <p:ph idx="1"/>
          </p:nvPr>
        </p:nvSpPr>
        <p:spPr>
          <a:xfrm>
            <a:off x="539750" y="1285875"/>
            <a:ext cx="8064500" cy="1566863"/>
          </a:xfrm>
        </p:spPr>
        <p:txBody>
          <a:bodyPr/>
          <a:lstStyle/>
          <a:p>
            <a:pPr algn="ctr">
              <a:buFont typeface="Wingdings" charset="2"/>
              <a:buNone/>
            </a:pPr>
            <a:r>
              <a:rPr lang="ja-JP" altLang="en-US" sz="2800">
                <a:solidFill>
                  <a:srgbClr val="7030A0"/>
                </a:solidFill>
                <a:latin typeface="HG丸ｺﾞｼｯｸM-PRO" charset="-128"/>
              </a:rPr>
              <a:t>   母親に母乳育児のやり方を教え</a:t>
            </a:r>
            <a:r>
              <a:rPr lang="en-US" altLang="ja-JP" sz="2800">
                <a:solidFill>
                  <a:srgbClr val="7030A0"/>
                </a:solidFill>
                <a:latin typeface="HG丸ｺﾞｼｯｸM-PRO" charset="-128"/>
              </a:rPr>
              <a:t>,</a:t>
            </a:r>
          </a:p>
          <a:p>
            <a:pPr algn="ctr">
              <a:buFont typeface="Wingdings" charset="2"/>
              <a:buNone/>
            </a:pPr>
            <a:r>
              <a:rPr lang="ja-JP" altLang="en-US" sz="2800">
                <a:solidFill>
                  <a:srgbClr val="7030A0"/>
                </a:solidFill>
                <a:latin typeface="HG丸ｺﾞｼｯｸM-PRO" charset="-128"/>
              </a:rPr>
              <a:t>母と子が離れることが避けられない場合でも</a:t>
            </a:r>
            <a:r>
              <a:rPr lang="en-US" altLang="ja-JP" sz="2800">
                <a:solidFill>
                  <a:srgbClr val="7030A0"/>
                </a:solidFill>
                <a:latin typeface="HG丸ｺﾞｼｯｸM-PRO" charset="-128"/>
              </a:rPr>
              <a:t>,</a:t>
            </a:r>
          </a:p>
          <a:p>
            <a:pPr algn="ctr">
              <a:buFont typeface="Wingdings" charset="2"/>
              <a:buNone/>
            </a:pPr>
            <a:r>
              <a:rPr lang="ja-JP" altLang="en-US" sz="2800">
                <a:solidFill>
                  <a:srgbClr val="7030A0"/>
                </a:solidFill>
                <a:latin typeface="HG丸ｺﾞｼｯｸM-PRO" charset="-128"/>
              </a:rPr>
              <a:t>母乳分泌を維持できるような方法を教えましょう</a:t>
            </a:r>
            <a:endParaRPr lang="en-US" altLang="ja-JP" sz="2800">
              <a:solidFill>
                <a:srgbClr val="7030A0"/>
              </a:solidFill>
              <a:latin typeface="HG丸ｺﾞｼｯｸM-PRO" charset="-128"/>
            </a:endParaRPr>
          </a:p>
          <a:p>
            <a:pPr>
              <a:buFont typeface="Wingdings" charset="2"/>
              <a:buNone/>
            </a:pPr>
            <a:endParaRPr lang="en-US" altLang="ja-JP" sz="2800">
              <a:solidFill>
                <a:schemeClr val="bg1"/>
              </a:solidFill>
              <a:latin typeface="HG丸ｺﾞｼｯｸM-PRO" charset="-128"/>
            </a:endParaRPr>
          </a:p>
        </p:txBody>
      </p:sp>
      <p:sp>
        <p:nvSpPr>
          <p:cNvPr id="21508" name="テキスト ボックス 3"/>
          <p:cNvSpPr txBox="1">
            <a:spLocks noChangeArrowheads="1"/>
          </p:cNvSpPr>
          <p:nvPr/>
        </p:nvSpPr>
        <p:spPr bwMode="auto">
          <a:xfrm>
            <a:off x="1258888" y="3357563"/>
            <a:ext cx="6842125" cy="1384300"/>
          </a:xfrm>
          <a:prstGeom prst="rect">
            <a:avLst/>
          </a:prstGeom>
          <a:noFill/>
          <a:ln w="9525">
            <a:noFill/>
            <a:miter lim="800000"/>
            <a:headEnd/>
            <a:tailEnd/>
          </a:ln>
        </p:spPr>
        <p:txBody>
          <a:bodyPr>
            <a:prstTxWarp prst="textNoShape">
              <a:avLst/>
            </a:prstTxWarp>
            <a:spAutoFit/>
          </a:bodyPr>
          <a:lstStyle/>
          <a:p>
            <a:pPr algn="ctr"/>
            <a:r>
              <a:rPr lang="ja-JP" altLang="en-US" sz="2800">
                <a:solidFill>
                  <a:srgbClr val="C00000"/>
                </a:solidFill>
                <a:latin typeface="HG丸ｺﾞｼｯｸM-PRO" charset="-128"/>
                <a:ea typeface="HG丸ｺﾞｼｯｸM-PRO" charset="-128"/>
                <a:cs typeface="HG丸ｺﾞｼｯｸM-PRO" charset="-128"/>
              </a:rPr>
              <a:t>なぜ母親が手による搾乳の方法を</a:t>
            </a:r>
            <a:endParaRPr lang="en-US" altLang="ja-JP" sz="2800">
              <a:solidFill>
                <a:srgbClr val="C00000"/>
              </a:solidFill>
              <a:latin typeface="HG丸ｺﾞｼｯｸM-PRO" charset="-128"/>
              <a:ea typeface="HG丸ｺﾞｼｯｸM-PRO" charset="-128"/>
              <a:cs typeface="HG丸ｺﾞｼｯｸM-PRO" charset="-128"/>
            </a:endParaRPr>
          </a:p>
          <a:p>
            <a:pPr algn="ctr"/>
            <a:r>
              <a:rPr lang="ja-JP" altLang="en-US" sz="2800">
                <a:solidFill>
                  <a:srgbClr val="C00000"/>
                </a:solidFill>
                <a:latin typeface="HG丸ｺﾞｼｯｸM-PRO" charset="-128"/>
                <a:ea typeface="HG丸ｺﾞｼｯｸM-PRO" charset="-128"/>
                <a:cs typeface="HG丸ｺﾞｼｯｸM-PRO" charset="-128"/>
              </a:rPr>
              <a:t>学んでおくことが有用なのでしょうか？</a:t>
            </a:r>
            <a:endParaRPr lang="ja-JP" altLang="en-US" sz="2800">
              <a:solidFill>
                <a:schemeClr val="bg1"/>
              </a:solidFill>
              <a:latin typeface="HG丸ｺﾞｼｯｸM-PRO" charset="-128"/>
              <a:ea typeface="HG丸ｺﾞｼｯｸM-PRO" charset="-128"/>
              <a:cs typeface="HG丸ｺﾞｼｯｸM-PRO" charset="-128"/>
            </a:endParaRPr>
          </a:p>
          <a:p>
            <a:endParaRPr lang="ja-JP" altLang="en-US" sz="2800">
              <a:latin typeface="HG丸ｺﾞｼｯｸM-PRO" charset="-128"/>
              <a:ea typeface="HG丸ｺﾞｼｯｸM-PRO" charset="-128"/>
              <a:cs typeface="HG丸ｺﾞｼｯｸM-PRO" charset="-128"/>
            </a:endParaRPr>
          </a:p>
        </p:txBody>
      </p:sp>
      <p:sp>
        <p:nvSpPr>
          <p:cNvPr id="21509" name="スライド番号プレースホルダ 4"/>
          <p:cNvSpPr>
            <a:spLocks noGrp="1"/>
          </p:cNvSpPr>
          <p:nvPr>
            <p:ph type="sldNum" sz="quarter" idx="12"/>
          </p:nvPr>
        </p:nvSpPr>
        <p:spPr bwMode="auto">
          <a:noFill/>
          <a:ln>
            <a:miter lim="800000"/>
            <a:headEnd/>
            <a:tailEnd/>
          </a:ln>
        </p:spPr>
        <p:txBody>
          <a:bodyPr/>
          <a:lstStyle/>
          <a:p>
            <a:fld id="{6981F3E8-B427-B143-92AB-5B57993B8D97}" type="slidenum">
              <a:rPr lang="ja-JP" altLang="en-US" smtClean="0"/>
              <a:pPr/>
              <a:t>4</a:t>
            </a:fld>
            <a:endParaRPr lang="ja-JP" altLang="en-US"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タイトル 1"/>
          <p:cNvSpPr>
            <a:spLocks noGrp="1"/>
          </p:cNvSpPr>
          <p:nvPr>
            <p:ph type="title"/>
          </p:nvPr>
        </p:nvSpPr>
        <p:spPr>
          <a:xfrm>
            <a:off x="928688" y="571500"/>
            <a:ext cx="7358062" cy="1000125"/>
          </a:xfrm>
        </p:spPr>
        <p:txBody>
          <a:bodyPr/>
          <a:lstStyle/>
          <a:p>
            <a:r>
              <a:rPr lang="ja-JP" altLang="en-US" sz="4000" b="1">
                <a:ln>
                  <a:noFill/>
                </a:ln>
                <a:solidFill>
                  <a:srgbClr val="7030A0"/>
                </a:solidFill>
              </a:rPr>
              <a:t>実演</a:t>
            </a:r>
          </a:p>
        </p:txBody>
      </p:sp>
      <p:sp>
        <p:nvSpPr>
          <p:cNvPr id="94211" name="コンテンツ プレースホルダ 2"/>
          <p:cNvSpPr>
            <a:spLocks noGrp="1"/>
          </p:cNvSpPr>
          <p:nvPr>
            <p:ph idx="1"/>
          </p:nvPr>
        </p:nvSpPr>
        <p:spPr>
          <a:xfrm>
            <a:off x="827088" y="2349500"/>
            <a:ext cx="7921625" cy="3740150"/>
          </a:xfrm>
        </p:spPr>
        <p:txBody>
          <a:bodyPr/>
          <a:lstStyle/>
          <a:p>
            <a:r>
              <a:rPr lang="ja-JP" altLang="en-US">
                <a:latin typeface="HG丸ｺﾞｼｯｸM-PRO" charset="-128"/>
              </a:rPr>
              <a:t>配布資料「カップ授乳」参照 </a:t>
            </a:r>
            <a:r>
              <a:rPr lang="en-US" altLang="ja-JP">
                <a:latin typeface="HG丸ｺﾞｼｯｸM-PRO" charset="-128"/>
              </a:rPr>
              <a:t>(p.236)</a:t>
            </a:r>
          </a:p>
          <a:p>
            <a:r>
              <a:rPr lang="ja-JP" altLang="en-US">
                <a:latin typeface="HG丸ｺﾞｼｯｸM-PRO" charset="-128"/>
              </a:rPr>
              <a:t>人形を使ってカップ授乳を実演 </a:t>
            </a:r>
            <a:r>
              <a:rPr lang="en-US" altLang="ja-JP">
                <a:latin typeface="HG丸ｺﾞｼｯｸM-PRO" charset="-128"/>
              </a:rPr>
              <a:t>(p.280)</a:t>
            </a:r>
          </a:p>
          <a:p>
            <a:pPr>
              <a:buFont typeface="Wingdings" charset="2"/>
              <a:buNone/>
            </a:pPr>
            <a:endParaRPr lang="ja-JP" altLang="en-US">
              <a:latin typeface="HG丸ｺﾞｼｯｸM-PRO" charset="-128"/>
            </a:endParaRPr>
          </a:p>
        </p:txBody>
      </p:sp>
      <p:sp>
        <p:nvSpPr>
          <p:cNvPr id="94212" name="スライド番号プレースホルダ 3"/>
          <p:cNvSpPr>
            <a:spLocks noGrp="1"/>
          </p:cNvSpPr>
          <p:nvPr>
            <p:ph type="sldNum" sz="quarter" idx="12"/>
          </p:nvPr>
        </p:nvSpPr>
        <p:spPr bwMode="auto">
          <a:noFill/>
          <a:ln>
            <a:miter lim="800000"/>
            <a:headEnd/>
            <a:tailEnd/>
          </a:ln>
        </p:spPr>
        <p:txBody>
          <a:bodyPr/>
          <a:lstStyle/>
          <a:p>
            <a:fld id="{836884CF-16EC-6646-9524-5E1DA92CF5B0}" type="slidenum">
              <a:rPr lang="ja-JP" altLang="en-US" smtClean="0"/>
              <a:pPr/>
              <a:t>40</a:t>
            </a:fld>
            <a:endParaRPr lang="ja-JP" altLang="en-US" smtClean="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タイトル 5"/>
          <p:cNvSpPr>
            <a:spLocks noGrp="1"/>
          </p:cNvSpPr>
          <p:nvPr>
            <p:ph type="title"/>
          </p:nvPr>
        </p:nvSpPr>
        <p:spPr/>
        <p:txBody>
          <a:bodyPr/>
          <a:lstStyle/>
          <a:p>
            <a:r>
              <a:rPr lang="en-US" altLang="ja-JP" sz="3200" b="1">
                <a:ln>
                  <a:noFill/>
                </a:ln>
                <a:solidFill>
                  <a:srgbClr val="7030A0"/>
                </a:solidFill>
                <a:latin typeface="HG丸ｺﾞｼｯｸM-PRO" charset="-128"/>
              </a:rPr>
              <a:t>Take-Home Messages(11)</a:t>
            </a:r>
            <a:endParaRPr lang="ja-JP" altLang="en-US" sz="3200" b="1">
              <a:ln>
                <a:noFill/>
              </a:ln>
              <a:solidFill>
                <a:srgbClr val="7030A0"/>
              </a:solidFill>
              <a:latin typeface="HG丸ｺﾞｼｯｸM-PRO" charset="-128"/>
            </a:endParaRPr>
          </a:p>
        </p:txBody>
      </p:sp>
      <p:sp>
        <p:nvSpPr>
          <p:cNvPr id="96259" name="コンテンツ プレースホルダ 6"/>
          <p:cNvSpPr>
            <a:spLocks noGrp="1"/>
          </p:cNvSpPr>
          <p:nvPr>
            <p:ph idx="1"/>
          </p:nvPr>
        </p:nvSpPr>
        <p:spPr>
          <a:xfrm>
            <a:off x="539750" y="1268413"/>
            <a:ext cx="7929563" cy="4525962"/>
          </a:xfrm>
        </p:spPr>
        <p:txBody>
          <a:bodyPr/>
          <a:lstStyle/>
          <a:p>
            <a:r>
              <a:rPr lang="ja-JP" altLang="en-US" sz="2800">
                <a:latin typeface="HG丸ｺﾞｼｯｸM-PRO" charset="-128"/>
              </a:rPr>
              <a:t>手による搾乳の習得</a:t>
            </a:r>
            <a:r>
              <a:rPr lang="ja-JP" altLang="en-US" sz="2200">
                <a:latin typeface="HG丸ｺﾞｼｯｸM-PRO" charset="-128"/>
              </a:rPr>
              <a:t>：乳房を楽に</a:t>
            </a:r>
            <a:r>
              <a:rPr lang="en-US" altLang="ja-JP" sz="2200">
                <a:latin typeface="HG丸ｺﾞｼｯｸM-PRO" charset="-128"/>
              </a:rPr>
              <a:t>/</a:t>
            </a:r>
            <a:r>
              <a:rPr lang="ja-JP" altLang="en-US" sz="2200">
                <a:latin typeface="HG丸ｺﾞｼｯｸM-PRO" charset="-128"/>
              </a:rPr>
              <a:t>直接授乳しやすく</a:t>
            </a:r>
            <a:r>
              <a:rPr lang="en-US" altLang="ja-JP" sz="2200">
                <a:latin typeface="HG丸ｺﾞｼｯｸM-PRO" charset="-128"/>
              </a:rPr>
              <a:t>/</a:t>
            </a:r>
            <a:r>
              <a:rPr lang="ja-JP" altLang="en-US" sz="2200">
                <a:latin typeface="HG丸ｺﾞｼｯｸM-PRO" charset="-128"/>
              </a:rPr>
              <a:t>分泌維持</a:t>
            </a:r>
            <a:r>
              <a:rPr lang="en-US" altLang="ja-JP" sz="2200">
                <a:latin typeface="HG丸ｺﾞｼｯｸM-PRO" charset="-128"/>
              </a:rPr>
              <a:t>/</a:t>
            </a:r>
            <a:r>
              <a:rPr lang="ja-JP" altLang="en-US" sz="2200">
                <a:latin typeface="HG丸ｺﾞｼｯｸM-PRO" charset="-128"/>
              </a:rPr>
              <a:t>分離の場合に母乳確保</a:t>
            </a:r>
            <a:endParaRPr lang="en-US" altLang="ja-JP" sz="2200">
              <a:latin typeface="HG丸ｺﾞｼｯｸM-PRO" charset="-128"/>
            </a:endParaRPr>
          </a:p>
          <a:p>
            <a:pPr lvl="1">
              <a:buClr>
                <a:schemeClr val="bg2"/>
              </a:buClr>
              <a:buFont typeface="Wingdings" charset="2"/>
              <a:buChar char="ü"/>
            </a:pPr>
            <a:r>
              <a:rPr lang="ja-JP" altLang="en-US" sz="2200">
                <a:latin typeface="HG丸ｺﾞｼｯｸM-PRO" charset="-128"/>
              </a:rPr>
              <a:t>搾乳の手順：母乳を出やすくする</a:t>
            </a:r>
            <a:r>
              <a:rPr lang="en-US" altLang="ja-JP" sz="2200">
                <a:latin typeface="HG丸ｺﾞｼｯｸM-PRO" charset="-128"/>
              </a:rPr>
              <a:t>/</a:t>
            </a:r>
            <a:r>
              <a:rPr lang="ja-JP" altLang="en-US" sz="2200">
                <a:latin typeface="HG丸ｺﾞｼｯｸM-PRO" charset="-128"/>
              </a:rPr>
              <a:t>乳管を見つける</a:t>
            </a:r>
            <a:r>
              <a:rPr lang="en-US" altLang="ja-JP" sz="2200">
                <a:latin typeface="HG丸ｺﾞｼｯｸM-PRO" charset="-128"/>
              </a:rPr>
              <a:t>/</a:t>
            </a:r>
            <a:r>
              <a:rPr lang="ja-JP" altLang="en-US" sz="2200">
                <a:latin typeface="HG丸ｺﾞｼｯｸM-PRO" charset="-128"/>
              </a:rPr>
              <a:t>乳管の上から乳房を圧迫し搾乳</a:t>
            </a:r>
            <a:r>
              <a:rPr lang="en-US" altLang="ja-JP" sz="2200">
                <a:latin typeface="HG丸ｺﾞｼｯｸM-PRO" charset="-128"/>
              </a:rPr>
              <a:t>/</a:t>
            </a:r>
            <a:r>
              <a:rPr lang="ja-JP" altLang="en-US" sz="2200">
                <a:latin typeface="HG丸ｺﾞｼｯｸM-PRO" charset="-128"/>
              </a:rPr>
              <a:t>乳房のあらゆる部分から繰り返し搾る</a:t>
            </a:r>
            <a:endParaRPr lang="en-US" altLang="ja-JP" sz="2200">
              <a:latin typeface="HG丸ｺﾞｼｯｸM-PRO" charset="-128"/>
            </a:endParaRPr>
          </a:p>
          <a:p>
            <a:pPr lvl="1">
              <a:buClr>
                <a:schemeClr val="bg2"/>
              </a:buClr>
              <a:buFont typeface="Wingdings" charset="2"/>
              <a:buChar char="ü"/>
            </a:pPr>
            <a:r>
              <a:rPr lang="ja-JP" altLang="en-US" sz="2200">
                <a:latin typeface="HG丸ｺﾞｼｯｸM-PRO" charset="-128"/>
              </a:rPr>
              <a:t>搾乳量は搾乳することで増加</a:t>
            </a:r>
          </a:p>
          <a:p>
            <a:r>
              <a:rPr lang="ja-JP" altLang="en-US" sz="2800">
                <a:latin typeface="HG丸ｺﾞｼｯｸM-PRO" charset="-128"/>
              </a:rPr>
              <a:t>搾母乳の飲ませ方</a:t>
            </a:r>
            <a:r>
              <a:rPr lang="en-US" altLang="ja-JP" sz="2800">
                <a:latin typeface="HG丸ｺﾞｼｯｸM-PRO" charset="-128"/>
              </a:rPr>
              <a:t>:</a:t>
            </a:r>
            <a:r>
              <a:rPr lang="ja-JP" altLang="en-US" sz="2200">
                <a:latin typeface="HG丸ｺﾞｼｯｸM-PRO" charset="-128"/>
              </a:rPr>
              <a:t>チューブ</a:t>
            </a:r>
            <a:r>
              <a:rPr lang="en-US" altLang="ja-JP" sz="2200">
                <a:latin typeface="HG丸ｺﾞｼｯｸM-PRO" charset="-128"/>
              </a:rPr>
              <a:t>/</a:t>
            </a:r>
            <a:r>
              <a:rPr lang="ja-JP" altLang="en-US" sz="2200">
                <a:latin typeface="HG丸ｺﾞｼｯｸM-PRO" charset="-128"/>
              </a:rPr>
              <a:t>シリンジ・スポイト</a:t>
            </a:r>
            <a:r>
              <a:rPr lang="en-US" altLang="ja-JP" sz="2200">
                <a:latin typeface="HG丸ｺﾞｼｯｸM-PRO" charset="-128"/>
              </a:rPr>
              <a:t>/</a:t>
            </a:r>
            <a:r>
              <a:rPr lang="ja-JP" altLang="en-US" sz="2200">
                <a:latin typeface="HG丸ｺﾞｼｯｸM-PRO" charset="-128"/>
              </a:rPr>
              <a:t>スプーン</a:t>
            </a:r>
            <a:r>
              <a:rPr lang="en-US" altLang="ja-JP" sz="2200">
                <a:latin typeface="HG丸ｺﾞｼｯｸM-PRO" charset="-128"/>
              </a:rPr>
              <a:t>/</a:t>
            </a:r>
            <a:r>
              <a:rPr lang="ja-JP" altLang="en-US" sz="2200">
                <a:latin typeface="HG丸ｺﾞｼｯｸM-PRO" charset="-128"/>
              </a:rPr>
              <a:t>直接口に搾乳</a:t>
            </a:r>
            <a:r>
              <a:rPr lang="en-US" altLang="ja-JP" sz="2200">
                <a:latin typeface="HG丸ｺﾞｼｯｸM-PRO" charset="-128"/>
              </a:rPr>
              <a:t>/</a:t>
            </a:r>
            <a:r>
              <a:rPr lang="ja-JP" altLang="en-US" sz="2200">
                <a:latin typeface="HG丸ｺﾞｼｯｸM-PRO" charset="-128"/>
              </a:rPr>
              <a:t>カップ（個別にアセスメント）</a:t>
            </a:r>
            <a:endParaRPr lang="en-US" altLang="ja-JP" sz="2200">
              <a:latin typeface="HG丸ｺﾞｼｯｸM-PRO" charset="-128"/>
            </a:endParaRPr>
          </a:p>
          <a:p>
            <a:pPr lvl="1">
              <a:buClr>
                <a:schemeClr val="bg2"/>
              </a:buClr>
              <a:buFont typeface="Wingdings" charset="2"/>
              <a:buChar char="ü"/>
            </a:pPr>
            <a:r>
              <a:rPr lang="ja-JP" altLang="en-US" sz="2200">
                <a:latin typeface="HG丸ｺﾞｼｯｸM-PRO" charset="-128"/>
              </a:rPr>
              <a:t>カップ授乳：嚥下ができるが哺乳が上手でないため乳房から充分量を哺乳できない赤ちゃん</a:t>
            </a:r>
            <a:r>
              <a:rPr lang="en-US" altLang="ja-JP" sz="2200">
                <a:latin typeface="HG丸ｺﾞｼｯｸM-PRO" charset="-128"/>
              </a:rPr>
              <a:t>. </a:t>
            </a:r>
            <a:r>
              <a:rPr lang="ja-JP" altLang="en-US" sz="2200">
                <a:latin typeface="HG丸ｺﾞｼｯｸM-PRO" charset="-128"/>
              </a:rPr>
              <a:t>在胎</a:t>
            </a:r>
            <a:r>
              <a:rPr lang="en-US" altLang="ja-JP" sz="2200">
                <a:latin typeface="HG丸ｺﾞｼｯｸM-PRO" charset="-128"/>
              </a:rPr>
              <a:t>30-32</a:t>
            </a:r>
            <a:r>
              <a:rPr lang="ja-JP" altLang="en-US" sz="2200">
                <a:latin typeface="HG丸ｺﾞｼｯｸM-PRO" charset="-128"/>
              </a:rPr>
              <a:t>週で生まれた赤ちゃんはカップ授乳から始めることが多い</a:t>
            </a:r>
            <a:endParaRPr lang="en-US" altLang="ja-JP" sz="2200">
              <a:latin typeface="HG丸ｺﾞｼｯｸM-PRO" charset="-128"/>
            </a:endParaRPr>
          </a:p>
          <a:p>
            <a:pPr lvl="1">
              <a:buClr>
                <a:schemeClr val="bg2"/>
              </a:buClr>
              <a:buFont typeface="Wingdings" charset="2"/>
              <a:buChar char="ü"/>
            </a:pPr>
            <a:r>
              <a:rPr lang="ja-JP" altLang="en-US" sz="2200">
                <a:latin typeface="HG丸ｺﾞｼｯｸM-PRO" charset="-128"/>
              </a:rPr>
              <a:t>母親に経験がない場合</a:t>
            </a:r>
            <a:r>
              <a:rPr lang="en-US" altLang="ja-JP" sz="2200">
                <a:latin typeface="HG丸ｺﾞｼｯｸM-PRO" charset="-128"/>
              </a:rPr>
              <a:t>: </a:t>
            </a:r>
            <a:r>
              <a:rPr lang="ja-JP" altLang="en-US" sz="2200">
                <a:latin typeface="HG丸ｺﾞｼｯｸM-PRO" charset="-128"/>
              </a:rPr>
              <a:t>実際にカップ授乳を見て</a:t>
            </a:r>
            <a:r>
              <a:rPr lang="en-US" altLang="ja-JP" sz="2200">
                <a:latin typeface="HG丸ｺﾞｼｯｸM-PRO" charset="-128"/>
              </a:rPr>
              <a:t>,</a:t>
            </a:r>
            <a:r>
              <a:rPr lang="ja-JP" altLang="en-US" sz="2200">
                <a:latin typeface="HG丸ｺﾞｼｯｸM-PRO" charset="-128"/>
              </a:rPr>
              <a:t>自信がもてるよう教える</a:t>
            </a:r>
          </a:p>
        </p:txBody>
      </p:sp>
      <p:sp>
        <p:nvSpPr>
          <p:cNvPr id="96260" name="スライド番号プレースホルダ 3"/>
          <p:cNvSpPr>
            <a:spLocks noGrp="1"/>
          </p:cNvSpPr>
          <p:nvPr>
            <p:ph type="sldNum" sz="quarter" idx="12"/>
          </p:nvPr>
        </p:nvSpPr>
        <p:spPr bwMode="auto">
          <a:noFill/>
          <a:ln>
            <a:miter lim="800000"/>
            <a:headEnd/>
            <a:tailEnd/>
          </a:ln>
        </p:spPr>
        <p:txBody>
          <a:bodyPr/>
          <a:lstStyle/>
          <a:p>
            <a:fld id="{A8988BCC-C745-D44B-81E3-75C5C38A0B55}" type="slidenum">
              <a:rPr lang="ja-JP" altLang="en-US" smtClean="0"/>
              <a:pPr/>
              <a:t>41</a:t>
            </a:fld>
            <a:endParaRPr lang="ja-JP" altLang="en-US" smtClean="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タイトル 4"/>
          <p:cNvSpPr>
            <a:spLocks noGrp="1"/>
          </p:cNvSpPr>
          <p:nvPr>
            <p:ph type="ctrTitle"/>
          </p:nvPr>
        </p:nvSpPr>
        <p:spPr>
          <a:xfrm>
            <a:off x="857250" y="2143125"/>
            <a:ext cx="7458075" cy="1357313"/>
          </a:xfrm>
        </p:spPr>
        <p:txBody>
          <a:bodyPr/>
          <a:lstStyle/>
          <a:p>
            <a:r>
              <a:rPr lang="ja-JP" altLang="en-US" sz="4400" b="1">
                <a:ln>
                  <a:noFill/>
                </a:ln>
              </a:rPr>
              <a:t>補足情報</a:t>
            </a:r>
          </a:p>
        </p:txBody>
      </p:sp>
      <p:sp>
        <p:nvSpPr>
          <p:cNvPr id="98307" name="サブタイトル 5"/>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タイトル 1"/>
          <p:cNvSpPr>
            <a:spLocks noGrp="1"/>
          </p:cNvSpPr>
          <p:nvPr>
            <p:ph type="title"/>
          </p:nvPr>
        </p:nvSpPr>
        <p:spPr>
          <a:xfrm>
            <a:off x="468313" y="357188"/>
            <a:ext cx="8280400" cy="642937"/>
          </a:xfrm>
        </p:spPr>
        <p:txBody>
          <a:bodyPr/>
          <a:lstStyle/>
          <a:p>
            <a:r>
              <a:rPr lang="ja-JP" altLang="en-US" sz="3200" b="1">
                <a:ln>
                  <a:noFill/>
                </a:ln>
                <a:solidFill>
                  <a:srgbClr val="7030A0"/>
                </a:solidFill>
                <a:latin typeface="HG丸ｺﾞｼｯｸM-PRO" charset="-128"/>
              </a:rPr>
              <a:t>安全なもらい乳のための補足情報</a:t>
            </a:r>
          </a:p>
        </p:txBody>
      </p:sp>
      <p:sp>
        <p:nvSpPr>
          <p:cNvPr id="99331" name="コンテンツ プレースホルダ 2"/>
          <p:cNvSpPr>
            <a:spLocks noGrp="1"/>
          </p:cNvSpPr>
          <p:nvPr>
            <p:ph idx="1"/>
          </p:nvPr>
        </p:nvSpPr>
        <p:spPr>
          <a:xfrm>
            <a:off x="468313" y="1268413"/>
            <a:ext cx="8351837" cy="4883150"/>
          </a:xfrm>
        </p:spPr>
        <p:txBody>
          <a:bodyPr/>
          <a:lstStyle/>
          <a:p>
            <a:r>
              <a:rPr lang="ja-JP" altLang="en-US" sz="2800">
                <a:latin typeface="HG丸ｺﾞｼｯｸM-PRO" charset="-128"/>
              </a:rPr>
              <a:t>赤ちゃんの母親が</a:t>
            </a:r>
            <a:r>
              <a:rPr lang="en-US" altLang="ja-JP" sz="2800">
                <a:latin typeface="HG丸ｺﾞｼｯｸM-PRO" charset="-128"/>
              </a:rPr>
              <a:t>HIV</a:t>
            </a:r>
            <a:r>
              <a:rPr lang="ja-JP" altLang="en-US" sz="2800">
                <a:latin typeface="HG丸ｺﾞｼｯｸM-PRO" charset="-128"/>
              </a:rPr>
              <a:t>陽性で乳母が母乳を飲ませる場合</a:t>
            </a:r>
            <a:endParaRPr lang="en-US" altLang="ja-JP" sz="2800">
              <a:latin typeface="HG丸ｺﾞｼｯｸM-PRO" charset="-128"/>
            </a:endParaRPr>
          </a:p>
          <a:p>
            <a:pPr lvl="1">
              <a:buClr>
                <a:schemeClr val="bg2"/>
              </a:buClr>
              <a:buFont typeface="Wingdings" charset="2"/>
              <a:buChar char="ü"/>
            </a:pPr>
            <a:r>
              <a:rPr lang="ja-JP" altLang="en-US" sz="2400">
                <a:latin typeface="HG丸ｺﾞｼｯｸM-PRO" charset="-128"/>
              </a:rPr>
              <a:t>乳母（</a:t>
            </a:r>
            <a:r>
              <a:rPr lang="en-US" altLang="ja-JP" sz="2400">
                <a:latin typeface="HG丸ｺﾞｼｯｸM-PRO" charset="-128"/>
              </a:rPr>
              <a:t>HIV</a:t>
            </a:r>
            <a:r>
              <a:rPr lang="ja-JP" altLang="en-US" sz="2400">
                <a:latin typeface="HG丸ｺﾞｼｯｸM-PRO" charset="-128"/>
              </a:rPr>
              <a:t>陰性であることを証明）</a:t>
            </a:r>
            <a:endParaRPr lang="en-US" altLang="ja-JP" sz="2400">
              <a:latin typeface="HG丸ｺﾞｼｯｸM-PRO" charset="-128"/>
            </a:endParaRPr>
          </a:p>
          <a:p>
            <a:pPr lvl="1">
              <a:buClr>
                <a:schemeClr val="bg2"/>
              </a:buClr>
              <a:buFont typeface="Wingdings" charset="2"/>
              <a:buChar char="ü"/>
            </a:pPr>
            <a:r>
              <a:rPr lang="ja-JP" altLang="en-US" sz="2400">
                <a:latin typeface="HG丸ｺﾞｼｯｸM-PRO" charset="-128"/>
              </a:rPr>
              <a:t>カウンセリング（安全な性生活についての情報も含む）</a:t>
            </a:r>
            <a:endParaRPr lang="en-US" altLang="ja-JP" sz="2400">
              <a:latin typeface="HG丸ｺﾞｼｯｸM-PRO" charset="-128"/>
            </a:endParaRPr>
          </a:p>
          <a:p>
            <a:pPr lvl="1">
              <a:buClr>
                <a:schemeClr val="bg2"/>
              </a:buClr>
              <a:buFont typeface="Wingdings" charset="2"/>
              <a:buChar char="ü"/>
            </a:pPr>
            <a:r>
              <a:rPr lang="ja-JP" altLang="en-US" sz="2400">
                <a:latin typeface="HG丸ｺﾞｼｯｸM-PRO" charset="-128"/>
              </a:rPr>
              <a:t>乳母への母乳の支援</a:t>
            </a:r>
            <a:endParaRPr lang="en-US" altLang="ja-JP" sz="2400">
              <a:latin typeface="HG丸ｺﾞｼｯｸM-PRO" charset="-128"/>
            </a:endParaRPr>
          </a:p>
          <a:p>
            <a:r>
              <a:rPr lang="ja-JP" altLang="en-US" sz="2800">
                <a:latin typeface="HG丸ｺﾞｼｯｸM-PRO" charset="-128"/>
              </a:rPr>
              <a:t>母親が赤ちゃんのそばで赤ちゃんの世話をすることが母と子のきずなの形成に重要</a:t>
            </a:r>
            <a:endParaRPr lang="en-US" altLang="ja-JP" sz="2800">
              <a:latin typeface="HG丸ｺﾞｼｯｸM-PRO" charset="-128"/>
            </a:endParaRPr>
          </a:p>
          <a:p>
            <a:r>
              <a:rPr lang="ja-JP" altLang="en-US" sz="2800">
                <a:latin typeface="HG丸ｺﾞｼｯｸM-PRO" charset="-128"/>
              </a:rPr>
              <a:t>母乳の熱処理で</a:t>
            </a:r>
            <a:r>
              <a:rPr lang="en-US" altLang="ja-JP" sz="2800">
                <a:latin typeface="HG丸ｺﾞｼｯｸM-PRO" charset="-128"/>
              </a:rPr>
              <a:t>HIV</a:t>
            </a:r>
            <a:r>
              <a:rPr lang="ja-JP" altLang="en-US" sz="2800">
                <a:latin typeface="HG丸ｺﾞｼｯｸM-PRO" charset="-128"/>
              </a:rPr>
              <a:t>感染のリスクを減らせる（必要のない熱処理はしない）</a:t>
            </a:r>
            <a:endParaRPr lang="en-US" altLang="ja-JP" sz="2800">
              <a:latin typeface="HG丸ｺﾞｼｯｸM-PRO" charset="-128"/>
            </a:endParaRPr>
          </a:p>
          <a:p>
            <a:pPr>
              <a:buFont typeface="Wingdings" charset="2"/>
              <a:buNone/>
            </a:pPr>
            <a:endParaRPr lang="ja-JP" altLang="en-US" sz="2800">
              <a:latin typeface="HG丸ｺﾞｼｯｸM-PRO" charset="-128"/>
            </a:endParaRPr>
          </a:p>
        </p:txBody>
      </p:sp>
      <p:sp>
        <p:nvSpPr>
          <p:cNvPr id="99332" name="スライド番号プレースホルダ 3"/>
          <p:cNvSpPr>
            <a:spLocks noGrp="1"/>
          </p:cNvSpPr>
          <p:nvPr>
            <p:ph type="sldNum" sz="quarter" idx="12"/>
          </p:nvPr>
        </p:nvSpPr>
        <p:spPr bwMode="auto">
          <a:noFill/>
          <a:ln>
            <a:miter lim="800000"/>
            <a:headEnd/>
            <a:tailEnd/>
          </a:ln>
        </p:spPr>
        <p:txBody>
          <a:bodyPr/>
          <a:lstStyle/>
          <a:p>
            <a:fld id="{A91EF335-6C59-1D43-8B98-2C1023C37080}" type="slidenum">
              <a:rPr lang="ja-JP" altLang="en-US" smtClean="0"/>
              <a:pPr/>
              <a:t>43</a:t>
            </a:fld>
            <a:endParaRPr lang="ja-JP" altLang="en-US"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タイトル 1"/>
          <p:cNvSpPr>
            <a:spLocks noGrp="1"/>
          </p:cNvSpPr>
          <p:nvPr>
            <p:ph type="title"/>
          </p:nvPr>
        </p:nvSpPr>
        <p:spPr>
          <a:xfrm>
            <a:off x="0" y="481013"/>
            <a:ext cx="9144000" cy="644525"/>
          </a:xfrm>
        </p:spPr>
        <p:txBody>
          <a:bodyPr/>
          <a:lstStyle/>
          <a:p>
            <a:r>
              <a:rPr lang="ja-JP" altLang="en-US" sz="3200" b="1">
                <a:ln>
                  <a:noFill/>
                </a:ln>
                <a:solidFill>
                  <a:srgbClr val="7030A0"/>
                </a:solidFill>
              </a:rPr>
              <a:t>ナーシング・サプリメンター</a:t>
            </a:r>
          </a:p>
        </p:txBody>
      </p:sp>
      <p:sp>
        <p:nvSpPr>
          <p:cNvPr id="101379" name="コンテンツ プレースホルダ 3"/>
          <p:cNvSpPr>
            <a:spLocks noGrp="1"/>
          </p:cNvSpPr>
          <p:nvPr>
            <p:ph sz="half" idx="1"/>
          </p:nvPr>
        </p:nvSpPr>
        <p:spPr>
          <a:xfrm>
            <a:off x="395288" y="1268413"/>
            <a:ext cx="9072562" cy="3744912"/>
          </a:xfrm>
        </p:spPr>
        <p:txBody>
          <a:bodyPr/>
          <a:lstStyle/>
          <a:p>
            <a:r>
              <a:rPr lang="ja-JP" altLang="en-US" dirty="0">
                <a:solidFill>
                  <a:srgbClr val="5A5021"/>
                </a:solidFill>
                <a:latin typeface="HG丸ｺﾞｼｯｸM-PRO" charset="-128"/>
              </a:rPr>
              <a:t>直接乳房から哺乳しながら乳汁を補足する器具</a:t>
            </a:r>
            <a:r>
              <a:rPr lang="en-US" altLang="ja-JP" dirty="0">
                <a:solidFill>
                  <a:srgbClr val="5A5021"/>
                </a:solidFill>
                <a:latin typeface="HG丸ｺﾞｼｯｸM-PRO" charset="-128"/>
              </a:rPr>
              <a:t>		</a:t>
            </a:r>
          </a:p>
          <a:p>
            <a:pPr lvl="1">
              <a:buClr>
                <a:schemeClr val="bg2"/>
              </a:buClr>
              <a:buFont typeface="Wingdings" charset="2"/>
              <a:buChar char="ü"/>
            </a:pPr>
            <a:r>
              <a:rPr lang="ja-JP" altLang="en-US" sz="2800" dirty="0">
                <a:solidFill>
                  <a:srgbClr val="5A5021"/>
                </a:solidFill>
                <a:latin typeface="HG丸ｺﾞｼｯｸM-PRO" charset="-128"/>
              </a:rPr>
              <a:t>乳汁産生を刺激</a:t>
            </a:r>
            <a:r>
              <a:rPr lang="en-US" altLang="ja-JP" sz="2800" dirty="0">
                <a:solidFill>
                  <a:srgbClr val="5A5021"/>
                </a:solidFill>
                <a:latin typeface="HG丸ｺﾞｼｯｸM-PRO" charset="-128"/>
              </a:rPr>
              <a:t>/</a:t>
            </a:r>
            <a:r>
              <a:rPr lang="ja-JP" altLang="en-US" sz="2800" dirty="0">
                <a:solidFill>
                  <a:srgbClr val="5A5021"/>
                </a:solidFill>
                <a:latin typeface="HG丸ｺﾞｼｯｸM-PRO" charset="-128"/>
              </a:rPr>
              <a:t>哺乳を促し母子の接触を密に</a:t>
            </a:r>
            <a:r>
              <a:rPr lang="en-US" altLang="ja-JP" sz="2800" dirty="0">
                <a:solidFill>
                  <a:srgbClr val="5A5021"/>
                </a:solidFill>
                <a:latin typeface="HG丸ｺﾞｼｯｸM-PRO" charset="-128"/>
              </a:rPr>
              <a:t>   </a:t>
            </a:r>
            <a:r>
              <a:rPr lang="ja-JP" altLang="en-US" sz="2800" dirty="0">
                <a:solidFill>
                  <a:srgbClr val="5A5021"/>
                </a:solidFill>
                <a:latin typeface="HG丸ｺﾞｼｯｸM-PRO" charset="-128"/>
              </a:rPr>
              <a:t>　                          </a:t>
            </a:r>
            <a:endParaRPr lang="en-US" altLang="ja-JP" sz="2800" dirty="0">
              <a:solidFill>
                <a:srgbClr val="5A5021"/>
              </a:solidFill>
              <a:latin typeface="HG丸ｺﾞｼｯｸM-PRO" charset="-128"/>
            </a:endParaRPr>
          </a:p>
          <a:p>
            <a:pPr lvl="1">
              <a:buClr>
                <a:schemeClr val="bg2"/>
              </a:buClr>
              <a:buFont typeface="Wingdings" charset="2"/>
              <a:buChar char="ü"/>
            </a:pPr>
            <a:r>
              <a:rPr lang="ja-JP" altLang="en-US" sz="2800" dirty="0">
                <a:solidFill>
                  <a:srgbClr val="5A5021"/>
                </a:solidFill>
                <a:latin typeface="HG丸ｺﾞｼｯｸM-PRO" charset="-128"/>
              </a:rPr>
              <a:t>児が乳房に吸着し哺乳できなければ使えない</a:t>
            </a:r>
            <a:endParaRPr lang="en-US" altLang="ja-JP" sz="2800" dirty="0">
              <a:solidFill>
                <a:srgbClr val="5A5021"/>
              </a:solidFill>
              <a:latin typeface="HG丸ｺﾞｼｯｸM-PRO" charset="-128"/>
            </a:endParaRPr>
          </a:p>
          <a:p>
            <a:r>
              <a:rPr lang="ja-JP" altLang="en-US" dirty="0">
                <a:solidFill>
                  <a:srgbClr val="5A5021"/>
                </a:solidFill>
                <a:latin typeface="HG丸ｺﾞｼｯｸM-PRO" charset="-128"/>
              </a:rPr>
              <a:t>チューブは使用後すぐ洗浄</a:t>
            </a:r>
            <a:endParaRPr lang="en-US" altLang="ja-JP" dirty="0">
              <a:solidFill>
                <a:srgbClr val="5A5021"/>
              </a:solidFill>
              <a:latin typeface="HG丸ｺﾞｼｯｸM-PRO" charset="-128"/>
            </a:endParaRPr>
          </a:p>
          <a:p>
            <a:pPr lvl="1">
              <a:buClr>
                <a:schemeClr val="bg2"/>
              </a:buClr>
              <a:buFont typeface="Wingdings" charset="2"/>
              <a:buChar char="ü"/>
            </a:pPr>
            <a:r>
              <a:rPr lang="ja-JP" altLang="en-US" sz="2800" dirty="0">
                <a:solidFill>
                  <a:srgbClr val="5A5021"/>
                </a:solidFill>
                <a:latin typeface="HG丸ｺﾞｼｯｸM-PRO" charset="-128"/>
              </a:rPr>
              <a:t>病児</a:t>
            </a:r>
            <a:r>
              <a:rPr lang="en-US" altLang="ja-JP" sz="2800" dirty="0">
                <a:solidFill>
                  <a:srgbClr val="5A5021"/>
                </a:solidFill>
                <a:latin typeface="HG丸ｺﾞｼｯｸM-PRO" charset="-128"/>
              </a:rPr>
              <a:t>/</a:t>
            </a:r>
            <a:r>
              <a:rPr lang="ja-JP" altLang="en-US" sz="2800" dirty="0">
                <a:solidFill>
                  <a:srgbClr val="5A5021"/>
                </a:solidFill>
                <a:latin typeface="HG丸ｺﾞｼｯｸM-PRO" charset="-128"/>
              </a:rPr>
              <a:t>早産児は使用毎に滅菌                          </a:t>
            </a:r>
            <a:endParaRPr lang="en-US" altLang="ja-JP" sz="2800" dirty="0">
              <a:solidFill>
                <a:srgbClr val="5A5021"/>
              </a:solidFill>
              <a:latin typeface="HG丸ｺﾞｼｯｸM-PRO" charset="-128"/>
            </a:endParaRPr>
          </a:p>
          <a:p>
            <a:pPr lvl="1">
              <a:buClr>
                <a:schemeClr val="bg2"/>
              </a:buClr>
              <a:buFont typeface="Wingdings" charset="2"/>
              <a:buChar char="ü"/>
            </a:pPr>
            <a:r>
              <a:rPr lang="ja-JP" altLang="en-US" sz="2800" dirty="0">
                <a:solidFill>
                  <a:srgbClr val="5A5021"/>
                </a:solidFill>
                <a:latin typeface="HG丸ｺﾞｼｯｸM-PRO" charset="-128"/>
              </a:rPr>
              <a:t>健康な児</a:t>
            </a:r>
            <a:r>
              <a:rPr lang="en-US" altLang="ja-JP" sz="2800" dirty="0">
                <a:solidFill>
                  <a:srgbClr val="5A5021"/>
                </a:solidFill>
                <a:latin typeface="HG丸ｺﾞｼｯｸM-PRO" charset="-128"/>
              </a:rPr>
              <a:t>/</a:t>
            </a:r>
            <a:r>
              <a:rPr lang="ja-JP" altLang="en-US" sz="2800" dirty="0">
                <a:solidFill>
                  <a:srgbClr val="5A5021"/>
                </a:solidFill>
                <a:latin typeface="HG丸ｺﾞｼｯｸM-PRO" charset="-128"/>
              </a:rPr>
              <a:t>月齢の高い児は                                熱い石けん水で洗浄</a:t>
            </a:r>
          </a:p>
        </p:txBody>
      </p:sp>
      <p:sp>
        <p:nvSpPr>
          <p:cNvPr id="101382" name="スライド番号プレースホルダ 5"/>
          <p:cNvSpPr>
            <a:spLocks noGrp="1"/>
          </p:cNvSpPr>
          <p:nvPr>
            <p:ph type="sldNum" sz="quarter" idx="12"/>
          </p:nvPr>
        </p:nvSpPr>
        <p:spPr bwMode="auto">
          <a:noFill/>
          <a:ln>
            <a:miter lim="800000"/>
            <a:headEnd/>
            <a:tailEnd/>
          </a:ln>
        </p:spPr>
        <p:txBody>
          <a:bodyPr/>
          <a:lstStyle/>
          <a:p>
            <a:fld id="{AC7A70C3-21B6-1F49-9E0E-A7F44B4D95B4}" type="slidenum">
              <a:rPr lang="ja-JP" altLang="en-US" smtClean="0"/>
              <a:pPr/>
              <a:t>44</a:t>
            </a:fld>
            <a:endParaRPr lang="ja-JP" altLang="en-US" smtClean="0"/>
          </a:p>
        </p:txBody>
      </p:sp>
      <p:sp>
        <p:nvSpPr>
          <p:cNvPr id="8" name="テキスト ボックス 7"/>
          <p:cNvSpPr txBox="1"/>
          <p:nvPr/>
        </p:nvSpPr>
        <p:spPr>
          <a:xfrm>
            <a:off x="5867400" y="3224242"/>
            <a:ext cx="2209800" cy="2970044"/>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図１１</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３</a:t>
            </a: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rPr>
              <a:t>ナーシング</a:t>
            </a:r>
            <a:endParaRPr lang="en-US" altLang="ja-JP" dirty="0" smtClean="0">
              <a:solidFill>
                <a:schemeClr val="bg1"/>
              </a:solidFill>
            </a:endParaRPr>
          </a:p>
          <a:p>
            <a:pPr algn="ctr">
              <a:spcAft>
                <a:spcPts val="600"/>
              </a:spcAft>
              <a:defRPr/>
            </a:pPr>
            <a:r>
              <a:rPr lang="ja-JP" altLang="en-US" dirty="0" smtClean="0">
                <a:solidFill>
                  <a:schemeClr val="bg1"/>
                </a:solidFill>
              </a:rPr>
              <a:t>サプリメンターの</a:t>
            </a:r>
            <a:endParaRPr lang="en-US" altLang="ja-JP" dirty="0" smtClean="0">
              <a:solidFill>
                <a:schemeClr val="bg1"/>
              </a:solidFill>
            </a:endParaRPr>
          </a:p>
          <a:p>
            <a:pPr algn="ctr">
              <a:spcAft>
                <a:spcPts val="600"/>
              </a:spcAft>
              <a:defRPr/>
            </a:pPr>
            <a:r>
              <a:rPr lang="ja-JP" altLang="en-US" dirty="0" smtClean="0">
                <a:solidFill>
                  <a:schemeClr val="bg1"/>
                </a:solidFill>
              </a:rPr>
              <a:t>使用による授乳</a:t>
            </a:r>
            <a:endParaRPr lang="en-US" altLang="ja-JP" dirty="0" smtClean="0">
              <a:solidFill>
                <a:schemeClr val="bg1"/>
              </a:solidFill>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タイトル 5"/>
          <p:cNvSpPr>
            <a:spLocks noGrp="1"/>
          </p:cNvSpPr>
          <p:nvPr>
            <p:ph type="title"/>
          </p:nvPr>
        </p:nvSpPr>
        <p:spPr>
          <a:xfrm>
            <a:off x="468313" y="333375"/>
            <a:ext cx="8351837" cy="714375"/>
          </a:xfrm>
        </p:spPr>
        <p:txBody>
          <a:bodyPr/>
          <a:lstStyle/>
          <a:p>
            <a:r>
              <a:rPr lang="ja-JP" altLang="en-US" sz="3200" b="1">
                <a:ln>
                  <a:noFill/>
                </a:ln>
                <a:solidFill>
                  <a:srgbClr val="7030A0"/>
                </a:solidFill>
              </a:rPr>
              <a:t>搾乳器が実用的で入手可能な場合</a:t>
            </a:r>
          </a:p>
        </p:txBody>
      </p:sp>
      <p:sp>
        <p:nvSpPr>
          <p:cNvPr id="103427" name="コンテンツ プレースホルダー 6"/>
          <p:cNvSpPr>
            <a:spLocks noGrp="1"/>
          </p:cNvSpPr>
          <p:nvPr>
            <p:ph idx="1"/>
          </p:nvPr>
        </p:nvSpPr>
        <p:spPr>
          <a:xfrm>
            <a:off x="468313" y="1125538"/>
            <a:ext cx="8207375" cy="4525962"/>
          </a:xfrm>
        </p:spPr>
        <p:txBody>
          <a:bodyPr/>
          <a:lstStyle/>
          <a:p>
            <a:r>
              <a:rPr lang="ja-JP" altLang="en-US" sz="2800">
                <a:latin typeface="HG丸ｺﾞｼｯｸM-PRO" charset="-128"/>
              </a:rPr>
              <a:t>手による搾乳法を学ぶのが望ましいが</a:t>
            </a:r>
            <a:r>
              <a:rPr lang="en-US" altLang="ja-JP" sz="2800">
                <a:latin typeface="HG丸ｺﾞｼｯｸM-PRO" charset="-128"/>
              </a:rPr>
              <a:t>,</a:t>
            </a:r>
            <a:r>
              <a:rPr lang="ja-JP" altLang="en-US" sz="2800">
                <a:latin typeface="HG丸ｺﾞｼｯｸM-PRO" charset="-128"/>
              </a:rPr>
              <a:t>母親が使いたい場合</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効果的な搾乳器の選択</a:t>
            </a:r>
            <a:r>
              <a:rPr lang="en-US" altLang="ja-JP">
                <a:latin typeface="HG丸ｺﾞｼｯｸM-PRO" charset="-128"/>
              </a:rPr>
              <a:t>,</a:t>
            </a:r>
            <a:r>
              <a:rPr lang="ja-JP" altLang="en-US">
                <a:latin typeface="HG丸ｺﾞｼｯｸM-PRO" charset="-128"/>
              </a:rPr>
              <a:t>使用法を伝える</a:t>
            </a:r>
            <a:endParaRPr lang="en-US" altLang="ja-JP">
              <a:latin typeface="HG丸ｺﾞｼｯｸM-PRO" charset="-128"/>
            </a:endParaRPr>
          </a:p>
          <a:p>
            <a:r>
              <a:rPr lang="ja-JP" altLang="en-US" sz="2800">
                <a:latin typeface="HG丸ｺﾞｼｯｸM-PRO" charset="-128"/>
              </a:rPr>
              <a:t>背もたれやひじ掛け付きの椅子にゆったり座る</a:t>
            </a:r>
            <a:r>
              <a:rPr lang="en-US" altLang="ja-JP" sz="2800">
                <a:latin typeface="HG丸ｺﾞｼｯｸM-PRO" charset="-128"/>
              </a:rPr>
              <a:t>;</a:t>
            </a:r>
          </a:p>
          <a:p>
            <a:pPr lvl="1">
              <a:buClr>
                <a:schemeClr val="bg2"/>
              </a:buClr>
              <a:buFont typeface="Wingdings" charset="2"/>
              <a:buChar char="ü"/>
            </a:pPr>
            <a:r>
              <a:rPr lang="ja-JP" altLang="en-US">
                <a:latin typeface="HG丸ｺﾞｼｯｸM-PRO" charset="-128"/>
              </a:rPr>
              <a:t>リラックス</a:t>
            </a:r>
            <a:r>
              <a:rPr lang="en-US" altLang="ja-JP">
                <a:latin typeface="HG丸ｺﾞｼｯｸM-PRO" charset="-128"/>
              </a:rPr>
              <a:t>,</a:t>
            </a:r>
            <a:r>
              <a:rPr lang="ja-JP" altLang="en-US">
                <a:latin typeface="HG丸ｺﾞｼｯｸM-PRO" charset="-128"/>
              </a:rPr>
              <a:t>マッサージ⇒オキシトシン反射を刺激する助けとなる</a:t>
            </a:r>
            <a:endParaRPr lang="en-US" altLang="ja-JP">
              <a:latin typeface="HG丸ｺﾞｼｯｸM-PRO" charset="-128"/>
            </a:endParaRPr>
          </a:p>
          <a:p>
            <a:r>
              <a:rPr lang="ja-JP" altLang="en-US" sz="2800">
                <a:latin typeface="HG丸ｺﾞｼｯｸM-PRO" charset="-128"/>
              </a:rPr>
              <a:t>両方の乳房を同時に搾乳できる電動式搾乳器</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プロラクチン濃度↑　</a:t>
            </a:r>
            <a:endParaRPr lang="en-US" altLang="ja-JP">
              <a:latin typeface="HG丸ｺﾞｼｯｸM-PRO" charset="-128"/>
            </a:endParaRPr>
          </a:p>
          <a:p>
            <a:pPr lvl="1">
              <a:buClr>
                <a:schemeClr val="bg2"/>
              </a:buClr>
              <a:buFont typeface="Wingdings" charset="2"/>
              <a:buChar char="ü"/>
            </a:pPr>
            <a:r>
              <a:rPr lang="ja-JP" altLang="en-US">
                <a:latin typeface="HG丸ｺﾞｼｯｸM-PRO" charset="-128"/>
              </a:rPr>
              <a:t>母乳が大量に必要な場合に有用</a:t>
            </a:r>
            <a:endParaRPr lang="en-US" altLang="ja-JP">
              <a:latin typeface="HG丸ｺﾞｼｯｸM-PRO" charset="-128"/>
            </a:endParaRPr>
          </a:p>
        </p:txBody>
      </p:sp>
      <p:sp>
        <p:nvSpPr>
          <p:cNvPr id="103428" name="スライド番号プレースホルダ 3"/>
          <p:cNvSpPr>
            <a:spLocks noGrp="1"/>
          </p:cNvSpPr>
          <p:nvPr>
            <p:ph type="sldNum" sz="quarter" idx="12"/>
          </p:nvPr>
        </p:nvSpPr>
        <p:spPr bwMode="auto">
          <a:noFill/>
          <a:ln>
            <a:miter lim="800000"/>
            <a:headEnd/>
            <a:tailEnd/>
          </a:ln>
        </p:spPr>
        <p:txBody>
          <a:bodyPr/>
          <a:lstStyle/>
          <a:p>
            <a:fld id="{A5CE3ECA-8582-6E47-8888-BA1EB78D2F27}" type="slidenum">
              <a:rPr lang="ja-JP" altLang="en-US" smtClean="0"/>
              <a:pPr/>
              <a:t>45</a:t>
            </a:fld>
            <a:endParaRPr lang="ja-JP" altLang="en-US" smtClean="0"/>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タイトル 1"/>
          <p:cNvSpPr>
            <a:spLocks noGrp="1"/>
          </p:cNvSpPr>
          <p:nvPr>
            <p:ph type="title"/>
          </p:nvPr>
        </p:nvSpPr>
        <p:spPr>
          <a:xfrm>
            <a:off x="900113" y="333375"/>
            <a:ext cx="7358062" cy="714375"/>
          </a:xfrm>
        </p:spPr>
        <p:txBody>
          <a:bodyPr/>
          <a:lstStyle/>
          <a:p>
            <a:r>
              <a:rPr lang="ja-JP" altLang="en-US" sz="3200" b="1">
                <a:ln>
                  <a:noFill/>
                </a:ln>
                <a:solidFill>
                  <a:srgbClr val="7030A0"/>
                </a:solidFill>
              </a:rPr>
              <a:t>搾乳器の使用法</a:t>
            </a:r>
          </a:p>
        </p:txBody>
      </p:sp>
      <p:sp>
        <p:nvSpPr>
          <p:cNvPr id="104451" name="コンテンツ プレースホルダー 2"/>
          <p:cNvSpPr>
            <a:spLocks noGrp="1"/>
          </p:cNvSpPr>
          <p:nvPr>
            <p:ph idx="1"/>
          </p:nvPr>
        </p:nvSpPr>
        <p:spPr>
          <a:xfrm>
            <a:off x="539750" y="1341438"/>
            <a:ext cx="8353425" cy="4392612"/>
          </a:xfrm>
        </p:spPr>
        <p:txBody>
          <a:bodyPr/>
          <a:lstStyle/>
          <a:p>
            <a:pPr>
              <a:spcBef>
                <a:spcPct val="0"/>
              </a:spcBef>
            </a:pPr>
            <a:r>
              <a:rPr lang="ja-JP" altLang="en-US" sz="2400">
                <a:latin typeface="HG丸ｺﾞｼｯｸM-PRO" charset="-128"/>
              </a:rPr>
              <a:t>快適に感じる吸引圧で吸引</a:t>
            </a:r>
            <a:endParaRPr lang="en-US" altLang="ja-JP" sz="2400">
              <a:latin typeface="HG丸ｺﾞｼｯｸM-PRO" charset="-128"/>
            </a:endParaRPr>
          </a:p>
          <a:p>
            <a:pPr>
              <a:spcBef>
                <a:spcPct val="0"/>
              </a:spcBef>
            </a:pPr>
            <a:r>
              <a:rPr lang="ja-JP" altLang="en-US" sz="2400">
                <a:latin typeface="HG丸ｺﾞｼｯｸM-PRO" charset="-128"/>
              </a:rPr>
              <a:t>吸啜パターンに似せ</a:t>
            </a:r>
            <a:r>
              <a:rPr lang="en-US" altLang="ja-JP" sz="2400">
                <a:latin typeface="HG丸ｺﾞｼｯｸM-PRO" charset="-128"/>
              </a:rPr>
              <a:t>,</a:t>
            </a:r>
            <a:r>
              <a:rPr lang="ja-JP" altLang="en-US" sz="2400">
                <a:latin typeface="HG丸ｺﾞｼｯｸM-PRO" charset="-128"/>
              </a:rPr>
              <a:t>初期は短く早い吸啜</a:t>
            </a:r>
            <a:r>
              <a:rPr lang="en-US" altLang="ja-JP" sz="2400">
                <a:latin typeface="HG丸ｺﾞｼｯｸM-PRO" charset="-128"/>
              </a:rPr>
              <a:t>,</a:t>
            </a:r>
            <a:r>
              <a:rPr lang="ja-JP" altLang="en-US" sz="2400">
                <a:latin typeface="HG丸ｺﾞｼｯｸM-PRO" charset="-128"/>
              </a:rPr>
              <a:t>その後は長くゆっくり吸引</a:t>
            </a:r>
          </a:p>
          <a:p>
            <a:pPr>
              <a:spcBef>
                <a:spcPct val="0"/>
              </a:spcBef>
            </a:pPr>
            <a:r>
              <a:rPr lang="ja-JP" altLang="en-US" sz="2400">
                <a:latin typeface="HG丸ｺﾞｼｯｸM-PRO" charset="-128"/>
              </a:rPr>
              <a:t>吸引圧を上げても搾乳量は増えず乳房を痛めるおそれがあるだけ</a:t>
            </a:r>
            <a:endParaRPr lang="en-US" altLang="ja-JP" sz="2400">
              <a:latin typeface="HG丸ｺﾞｼｯｸM-PRO" charset="-128"/>
            </a:endParaRPr>
          </a:p>
          <a:p>
            <a:pPr>
              <a:spcBef>
                <a:spcPct val="0"/>
              </a:spcBef>
            </a:pPr>
            <a:r>
              <a:rPr lang="ja-JP" altLang="en-US" sz="2400">
                <a:latin typeface="HG丸ｺﾞｼｯｸM-PRO" charset="-128"/>
              </a:rPr>
              <a:t>シリンダー付きの手動型</a:t>
            </a:r>
            <a:endParaRPr lang="en-US" altLang="ja-JP" sz="2400">
              <a:latin typeface="HG丸ｺﾞｼｯｸM-PRO" charset="-128"/>
            </a:endParaRPr>
          </a:p>
          <a:p>
            <a:pPr lvl="1">
              <a:spcBef>
                <a:spcPct val="0"/>
              </a:spcBef>
              <a:buClr>
                <a:schemeClr val="bg2"/>
              </a:buClr>
              <a:buFont typeface="Wingdings" charset="2"/>
              <a:buChar char="ü"/>
            </a:pPr>
            <a:r>
              <a:rPr lang="ja-JP" altLang="en-US" sz="2400">
                <a:latin typeface="HG丸ｺﾞｼｯｸM-PRO" charset="-128"/>
              </a:rPr>
              <a:t>シリンダーを引きながら心地よい吸引圧を調整</a:t>
            </a:r>
            <a:endParaRPr lang="en-US" altLang="ja-JP" sz="2400">
              <a:latin typeface="HG丸ｺﾞｼｯｸM-PRO" charset="-128"/>
            </a:endParaRPr>
          </a:p>
          <a:p>
            <a:pPr lvl="1">
              <a:spcBef>
                <a:spcPct val="0"/>
              </a:spcBef>
              <a:buClr>
                <a:schemeClr val="bg2"/>
              </a:buClr>
              <a:buFont typeface="Wingdings" charset="2"/>
              <a:buChar char="ü"/>
            </a:pPr>
            <a:r>
              <a:rPr lang="ja-JP" altLang="en-US" sz="2400">
                <a:latin typeface="HG丸ｺﾞｼｯｸM-PRO" charset="-128"/>
              </a:rPr>
              <a:t>母乳の流れがゆっくりになるまで吸引</a:t>
            </a:r>
            <a:endParaRPr lang="en-US" altLang="ja-JP" sz="2400">
              <a:latin typeface="HG丸ｺﾞｼｯｸM-PRO" charset="-128"/>
            </a:endParaRPr>
          </a:p>
          <a:p>
            <a:pPr>
              <a:spcBef>
                <a:spcPct val="0"/>
              </a:spcBef>
            </a:pPr>
            <a:r>
              <a:rPr lang="ja-JP" altLang="en-US" sz="2400">
                <a:latin typeface="HG丸ｺﾞｼｯｸM-PRO" charset="-128"/>
              </a:rPr>
              <a:t>わずかしか搾乳できない場合</a:t>
            </a:r>
            <a:endParaRPr lang="en-US" altLang="ja-JP" sz="2400">
              <a:latin typeface="HG丸ｺﾞｼｯｸM-PRO" charset="-128"/>
            </a:endParaRPr>
          </a:p>
          <a:p>
            <a:pPr lvl="1">
              <a:spcBef>
                <a:spcPct val="0"/>
              </a:spcBef>
              <a:buClr>
                <a:schemeClr val="bg2"/>
              </a:buClr>
              <a:buFont typeface="Wingdings" charset="2"/>
              <a:buChar char="ü"/>
            </a:pPr>
            <a:r>
              <a:rPr lang="ja-JP" altLang="en-US" sz="2400">
                <a:latin typeface="HG丸ｺﾞｼｯｸM-PRO" charset="-128"/>
              </a:rPr>
              <a:t>（オキシトシン反射の刺激も含め）使用法を確認</a:t>
            </a:r>
            <a:endParaRPr lang="en-US" altLang="ja-JP" sz="2400">
              <a:latin typeface="HG丸ｺﾞｼｯｸM-PRO" charset="-128"/>
            </a:endParaRPr>
          </a:p>
          <a:p>
            <a:pPr lvl="1">
              <a:spcBef>
                <a:spcPct val="0"/>
              </a:spcBef>
              <a:buClr>
                <a:schemeClr val="bg2"/>
              </a:buClr>
              <a:buFont typeface="Wingdings" charset="2"/>
              <a:buChar char="ü"/>
            </a:pPr>
            <a:r>
              <a:rPr lang="ja-JP" altLang="en-US" sz="2400">
                <a:latin typeface="HG丸ｺﾞｼｯｸM-PRO" charset="-128"/>
              </a:rPr>
              <a:t>母乳が出ていないと結論づけない</a:t>
            </a:r>
            <a:endParaRPr lang="en-US" altLang="ja-JP" sz="2400">
              <a:latin typeface="HG丸ｺﾞｼｯｸM-PRO" charset="-128"/>
            </a:endParaRPr>
          </a:p>
        </p:txBody>
      </p:sp>
      <p:sp>
        <p:nvSpPr>
          <p:cNvPr id="104452" name="スライド番号プレースホルダ 3"/>
          <p:cNvSpPr>
            <a:spLocks noGrp="1"/>
          </p:cNvSpPr>
          <p:nvPr>
            <p:ph type="sldNum" sz="quarter" idx="12"/>
          </p:nvPr>
        </p:nvSpPr>
        <p:spPr bwMode="auto">
          <a:noFill/>
          <a:ln>
            <a:miter lim="800000"/>
            <a:headEnd/>
            <a:tailEnd/>
          </a:ln>
        </p:spPr>
        <p:txBody>
          <a:bodyPr/>
          <a:lstStyle/>
          <a:p>
            <a:fld id="{1FB34DB8-2F64-AA42-8107-AD5923D4C6FD}" type="slidenum">
              <a:rPr lang="ja-JP" altLang="en-US" smtClean="0"/>
              <a:pPr/>
              <a:t>46</a:t>
            </a:fld>
            <a:endParaRPr lang="ja-JP" alt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タイトル 1"/>
          <p:cNvSpPr>
            <a:spLocks noGrp="1"/>
          </p:cNvSpPr>
          <p:nvPr>
            <p:ph type="title"/>
          </p:nvPr>
        </p:nvSpPr>
        <p:spPr>
          <a:xfrm>
            <a:off x="539750" y="333375"/>
            <a:ext cx="8208963" cy="714375"/>
          </a:xfrm>
        </p:spPr>
        <p:txBody>
          <a:bodyPr/>
          <a:lstStyle/>
          <a:p>
            <a:r>
              <a:rPr lang="ja-JP" altLang="en-US" sz="3200" b="1">
                <a:ln>
                  <a:noFill/>
                </a:ln>
                <a:solidFill>
                  <a:srgbClr val="7030A0"/>
                </a:solidFill>
                <a:latin typeface="HG丸ｺﾞｼｯｸM-PRO" charset="-128"/>
              </a:rPr>
              <a:t>なぜ手による搾乳方法を学ぶのか</a:t>
            </a:r>
          </a:p>
        </p:txBody>
      </p:sp>
      <p:sp>
        <p:nvSpPr>
          <p:cNvPr id="23555" name="コンテンツ プレースホルダ 2"/>
          <p:cNvSpPr>
            <a:spLocks noGrp="1"/>
          </p:cNvSpPr>
          <p:nvPr>
            <p:ph idx="1"/>
          </p:nvPr>
        </p:nvSpPr>
        <p:spPr>
          <a:xfrm>
            <a:off x="714375" y="1484313"/>
            <a:ext cx="7858125" cy="4105275"/>
          </a:xfrm>
        </p:spPr>
        <p:txBody>
          <a:bodyPr/>
          <a:lstStyle/>
          <a:p>
            <a:pPr>
              <a:spcBef>
                <a:spcPct val="0"/>
              </a:spcBef>
              <a:spcAft>
                <a:spcPts val="600"/>
              </a:spcAft>
            </a:pPr>
            <a:r>
              <a:rPr lang="ja-JP" altLang="en-US" sz="2800">
                <a:latin typeface="HG丸ｺﾞｼｯｸM-PRO" charset="-128"/>
              </a:rPr>
              <a:t>乳房を楽にする</a:t>
            </a:r>
            <a:endParaRPr lang="en-US" altLang="ja-JP" sz="2800">
              <a:latin typeface="HG丸ｺﾞｼｯｸM-PRO" charset="-128"/>
            </a:endParaRPr>
          </a:p>
          <a:p>
            <a:pPr marL="342900" lvl="1" indent="-342900">
              <a:spcBef>
                <a:spcPct val="0"/>
              </a:spcBef>
              <a:spcAft>
                <a:spcPts val="600"/>
              </a:spcAft>
              <a:buClr>
                <a:srgbClr val="A83832"/>
              </a:buClr>
            </a:pPr>
            <a:r>
              <a:rPr lang="ja-JP" altLang="en-US">
                <a:latin typeface="HG丸ｺﾞｼｯｸM-PRO" charset="-128"/>
              </a:rPr>
              <a:t>緊満</a:t>
            </a:r>
            <a:r>
              <a:rPr lang="en-US" altLang="ja-JP">
                <a:latin typeface="HG丸ｺﾞｼｯｸM-PRO" charset="-128"/>
              </a:rPr>
              <a:t>/</a:t>
            </a:r>
            <a:r>
              <a:rPr lang="ja-JP" altLang="en-US">
                <a:latin typeface="HG丸ｺﾞｼｯｸM-PRO" charset="-128"/>
              </a:rPr>
              <a:t>乳管閉塞を改善</a:t>
            </a:r>
            <a:endParaRPr lang="en-US" altLang="ja-JP">
              <a:latin typeface="HG丸ｺﾞｼｯｸM-PRO" charset="-128"/>
            </a:endParaRPr>
          </a:p>
          <a:p>
            <a:pPr>
              <a:spcBef>
                <a:spcPct val="0"/>
              </a:spcBef>
              <a:spcAft>
                <a:spcPts val="600"/>
              </a:spcAft>
            </a:pPr>
            <a:r>
              <a:rPr lang="ja-JP" altLang="en-US" sz="2800">
                <a:latin typeface="HG丸ｺﾞｼｯｸM-PRO" charset="-128"/>
              </a:rPr>
              <a:t>直接乳房から哺乳しやすくなる</a:t>
            </a:r>
            <a:endParaRPr lang="en-US" altLang="ja-JP" sz="2800">
              <a:latin typeface="HG丸ｺﾞｼｯｸM-PRO" charset="-128"/>
            </a:endParaRPr>
          </a:p>
          <a:p>
            <a:pPr marL="342900" lvl="1" indent="-342900">
              <a:spcBef>
                <a:spcPct val="0"/>
              </a:spcBef>
              <a:spcAft>
                <a:spcPts val="600"/>
              </a:spcAft>
              <a:buClr>
                <a:srgbClr val="A83832"/>
              </a:buClr>
            </a:pPr>
            <a:r>
              <a:rPr lang="ja-JP" altLang="en-US">
                <a:latin typeface="HG丸ｺﾞｼｯｸM-PRO" charset="-128"/>
              </a:rPr>
              <a:t>赤ちゃんが乳頭についた母乳の匂いを嗅げる</a:t>
            </a:r>
            <a:endParaRPr lang="en-US" altLang="ja-JP">
              <a:latin typeface="HG丸ｺﾞｼｯｸM-PRO" charset="-128"/>
            </a:endParaRPr>
          </a:p>
          <a:p>
            <a:pPr marL="342900" lvl="1" indent="-342900">
              <a:spcBef>
                <a:spcPct val="0"/>
              </a:spcBef>
              <a:spcAft>
                <a:spcPts val="600"/>
              </a:spcAft>
              <a:buClr>
                <a:srgbClr val="A83832"/>
              </a:buClr>
            </a:pPr>
            <a:r>
              <a:rPr lang="ja-JP" altLang="en-US">
                <a:latin typeface="HG丸ｺﾞｼｯｸM-PRO" charset="-128"/>
              </a:rPr>
              <a:t>吸啜が弱い赤ちゃんの口の中に絞れる</a:t>
            </a:r>
            <a:endParaRPr lang="en-US" altLang="ja-JP">
              <a:latin typeface="HG丸ｺﾞｼｯｸM-PRO" charset="-128"/>
            </a:endParaRPr>
          </a:p>
          <a:p>
            <a:pPr marL="342900" lvl="1" indent="-342900">
              <a:spcBef>
                <a:spcPct val="0"/>
              </a:spcBef>
              <a:spcAft>
                <a:spcPts val="600"/>
              </a:spcAft>
              <a:buClr>
                <a:srgbClr val="A83832"/>
              </a:buClr>
            </a:pPr>
            <a:r>
              <a:rPr lang="ja-JP" altLang="en-US">
                <a:latin typeface="HG丸ｺﾞｼｯｸM-PRO" charset="-128"/>
              </a:rPr>
              <a:t>吸着しやすいよう張っている乳房の乳輪を柔らかくして吸啜しやすくする</a:t>
            </a:r>
            <a:endParaRPr lang="en-US" altLang="ja-JP">
              <a:latin typeface="HG丸ｺﾞｼｯｸM-PRO" charset="-128"/>
            </a:endParaRPr>
          </a:p>
          <a:p>
            <a:pPr>
              <a:spcBef>
                <a:spcPct val="0"/>
              </a:spcBef>
              <a:spcAft>
                <a:spcPts val="600"/>
              </a:spcAft>
            </a:pPr>
            <a:r>
              <a:rPr lang="ja-JP" altLang="en-US" sz="2800">
                <a:latin typeface="HG丸ｺﾞｼｯｸM-PRO" charset="-128"/>
              </a:rPr>
              <a:t>赤ちゃんが吸啜しないときも乳汁産生を維持し乳汁産生を増やす</a:t>
            </a:r>
            <a:endParaRPr lang="en-US" altLang="ja-JP" sz="2800">
              <a:latin typeface="HG丸ｺﾞｼｯｸM-PRO" charset="-128"/>
            </a:endParaRPr>
          </a:p>
          <a:p>
            <a:pPr>
              <a:spcBef>
                <a:spcPct val="0"/>
              </a:spcBef>
              <a:spcAft>
                <a:spcPts val="600"/>
              </a:spcAft>
            </a:pPr>
            <a:endParaRPr lang="en-US" altLang="ja-JP" sz="2800">
              <a:solidFill>
                <a:srgbClr val="5A5021"/>
              </a:solidFill>
              <a:latin typeface="HG丸ｺﾞｼｯｸM-PRO" charset="-128"/>
            </a:endParaRPr>
          </a:p>
          <a:p>
            <a:pPr>
              <a:spcAft>
                <a:spcPts val="600"/>
              </a:spcAft>
            </a:pPr>
            <a:endParaRPr lang="en-US" altLang="ja-JP" sz="2800">
              <a:latin typeface="HG丸ｺﾞｼｯｸM-PRO" charset="-128"/>
            </a:endParaRPr>
          </a:p>
          <a:p>
            <a:pPr lvl="2">
              <a:spcAft>
                <a:spcPts val="600"/>
              </a:spcAft>
              <a:buFont typeface="Wingdings" charset="2"/>
              <a:buNone/>
            </a:pPr>
            <a:endParaRPr lang="ja-JP" altLang="en-US" sz="2800">
              <a:latin typeface="HG丸ｺﾞｼｯｸM-PRO" charset="-128"/>
            </a:endParaRPr>
          </a:p>
        </p:txBody>
      </p:sp>
      <p:sp>
        <p:nvSpPr>
          <p:cNvPr id="23556" name="スライド番号プレースホルダ 3"/>
          <p:cNvSpPr>
            <a:spLocks noGrp="1"/>
          </p:cNvSpPr>
          <p:nvPr>
            <p:ph type="sldNum" sz="quarter" idx="12"/>
          </p:nvPr>
        </p:nvSpPr>
        <p:spPr bwMode="auto">
          <a:noFill/>
          <a:ln>
            <a:miter lim="800000"/>
            <a:headEnd/>
            <a:tailEnd/>
          </a:ln>
        </p:spPr>
        <p:txBody>
          <a:bodyPr/>
          <a:lstStyle/>
          <a:p>
            <a:fld id="{EAD81770-5D52-2843-98F4-E232F3B98C97}" type="slidenum">
              <a:rPr lang="ja-JP" altLang="en-US" smtClean="0"/>
              <a:pPr/>
              <a:t>5</a:t>
            </a:fld>
            <a:endParaRPr lang="ja-JP" alt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タイトル 1"/>
          <p:cNvSpPr>
            <a:spLocks noGrp="1"/>
          </p:cNvSpPr>
          <p:nvPr>
            <p:ph type="title"/>
          </p:nvPr>
        </p:nvSpPr>
        <p:spPr>
          <a:xfrm>
            <a:off x="468313" y="836613"/>
            <a:ext cx="8280400" cy="714375"/>
          </a:xfrm>
        </p:spPr>
        <p:txBody>
          <a:bodyPr/>
          <a:lstStyle/>
          <a:p>
            <a:r>
              <a:rPr lang="ja-JP" altLang="en-US" sz="3200" b="1">
                <a:ln>
                  <a:noFill/>
                </a:ln>
                <a:solidFill>
                  <a:srgbClr val="7030A0"/>
                </a:solidFill>
                <a:latin typeface="HG丸ｺﾞｼｯｸM-PRO" charset="-128"/>
              </a:rPr>
              <a:t>搾乳器より手による搾乳を</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好む母親が多い理由</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25603" name="コンテンツ プレースホルダ 2"/>
          <p:cNvSpPr>
            <a:spLocks noGrp="1"/>
          </p:cNvSpPr>
          <p:nvPr>
            <p:ph idx="1"/>
          </p:nvPr>
        </p:nvSpPr>
        <p:spPr>
          <a:xfrm>
            <a:off x="468313" y="1711325"/>
            <a:ext cx="8135937" cy="4525963"/>
          </a:xfrm>
        </p:spPr>
        <p:txBody>
          <a:bodyPr/>
          <a:lstStyle/>
          <a:p>
            <a:pPr>
              <a:spcAft>
                <a:spcPts val="600"/>
              </a:spcAft>
            </a:pPr>
            <a:r>
              <a:rPr lang="ja-JP" altLang="en-US" sz="2800">
                <a:latin typeface="HG丸ｺﾞｼｯｸM-PRO" charset="-128"/>
              </a:rPr>
              <a:t>手はいつでも使え</a:t>
            </a:r>
            <a:r>
              <a:rPr lang="en-US" altLang="ja-JP" sz="2800">
                <a:latin typeface="HG丸ｺﾞｼｯｸM-PRO" charset="-128"/>
              </a:rPr>
              <a:t>,</a:t>
            </a:r>
            <a:r>
              <a:rPr lang="ja-JP" altLang="en-US" sz="2800">
                <a:latin typeface="HG丸ｺﾞｼｯｸM-PRO" charset="-128"/>
              </a:rPr>
              <a:t>部品紛失なし</a:t>
            </a:r>
            <a:r>
              <a:rPr lang="en-US" altLang="ja-JP" sz="2800">
                <a:latin typeface="HG丸ｺﾞｼｯｸM-PRO" charset="-128"/>
              </a:rPr>
              <a:t>,</a:t>
            </a:r>
            <a:r>
              <a:rPr lang="ja-JP" altLang="en-US" sz="2800">
                <a:latin typeface="HG丸ｺﾞｼｯｸM-PRO" charset="-128"/>
              </a:rPr>
              <a:t>壊れない</a:t>
            </a:r>
            <a:endParaRPr lang="en-US" altLang="ja-JP" sz="2800">
              <a:latin typeface="HG丸ｺﾞｼｯｸM-PRO" charset="-128"/>
            </a:endParaRPr>
          </a:p>
          <a:p>
            <a:pPr>
              <a:spcAft>
                <a:spcPts val="600"/>
              </a:spcAft>
            </a:pPr>
            <a:r>
              <a:rPr lang="ja-JP" altLang="en-US" sz="2800">
                <a:latin typeface="HG丸ｺﾞｼｯｸM-PRO" charset="-128"/>
              </a:rPr>
              <a:t>手による搾乳は慣れると効果的</a:t>
            </a:r>
            <a:r>
              <a:rPr lang="en-US" altLang="ja-JP" sz="2800">
                <a:latin typeface="HG丸ｺﾞｼｯｸM-PRO" charset="-128"/>
              </a:rPr>
              <a:t>,</a:t>
            </a:r>
            <a:r>
              <a:rPr lang="ja-JP" altLang="en-US" sz="2800">
                <a:latin typeface="HG丸ｺﾞｼｯｸM-PRO" charset="-128"/>
              </a:rPr>
              <a:t>手早い</a:t>
            </a:r>
            <a:endParaRPr lang="en-US" altLang="ja-JP" sz="2800">
              <a:latin typeface="HG丸ｺﾞｼｯｸM-PRO" charset="-128"/>
            </a:endParaRPr>
          </a:p>
          <a:p>
            <a:pPr>
              <a:spcAft>
                <a:spcPts val="600"/>
              </a:spcAft>
            </a:pPr>
            <a:r>
              <a:rPr lang="ja-JP" altLang="en-US" sz="2800">
                <a:latin typeface="HG丸ｺﾞｼｯｸM-PRO" charset="-128"/>
              </a:rPr>
              <a:t>搾乳器のプラスチックの感触や機械音よりも</a:t>
            </a:r>
            <a:r>
              <a:rPr lang="en-US" altLang="ja-JP" sz="2800">
                <a:latin typeface="HG丸ｺﾞｼｯｸM-PRO" charset="-128"/>
              </a:rPr>
              <a:t>,</a:t>
            </a:r>
            <a:r>
              <a:rPr lang="ja-JP" altLang="en-US" sz="2800">
                <a:latin typeface="HG丸ｺﾞｼｯｸM-PRO" charset="-128"/>
              </a:rPr>
              <a:t>手による肌と肌の感触がよい</a:t>
            </a:r>
            <a:endParaRPr lang="en-US" altLang="ja-JP" sz="2800">
              <a:latin typeface="HG丸ｺﾞｼｯｸM-PRO" charset="-128"/>
            </a:endParaRPr>
          </a:p>
          <a:p>
            <a:pPr>
              <a:spcAft>
                <a:spcPts val="600"/>
              </a:spcAft>
            </a:pPr>
            <a:r>
              <a:rPr lang="ja-JP" altLang="en-US" sz="2800">
                <a:latin typeface="HG丸ｺﾞｼｯｸM-PRO" charset="-128"/>
              </a:rPr>
              <a:t>特に乳頭に痛みがあるとき</a:t>
            </a:r>
            <a:r>
              <a:rPr lang="en-US" altLang="ja-JP" sz="2800">
                <a:latin typeface="HG丸ｺﾞｼｯｸM-PRO" charset="-128"/>
              </a:rPr>
              <a:t>,</a:t>
            </a:r>
            <a:r>
              <a:rPr lang="ja-JP" altLang="en-US" sz="2800">
                <a:latin typeface="HG丸ｺﾞｼｯｸM-PRO" charset="-128"/>
              </a:rPr>
              <a:t>搾乳器よりも手のほうが乳頭にやさしい</a:t>
            </a:r>
            <a:endParaRPr lang="en-US" altLang="ja-JP" sz="2800">
              <a:latin typeface="HG丸ｺﾞｼｯｸM-PRO" charset="-128"/>
            </a:endParaRPr>
          </a:p>
          <a:p>
            <a:pPr>
              <a:spcAft>
                <a:spcPts val="600"/>
              </a:spcAft>
            </a:pPr>
            <a:r>
              <a:rPr lang="ja-JP" altLang="en-US" sz="2800">
                <a:latin typeface="HG丸ｺﾞｼｯｸM-PRO" charset="-128"/>
              </a:rPr>
              <a:t>搾乳器と違い交差感染のリスクが少ない</a:t>
            </a:r>
            <a:endParaRPr lang="en-US" altLang="ja-JP" sz="2800">
              <a:latin typeface="HG丸ｺﾞｼｯｸM-PRO" charset="-128"/>
            </a:endParaRPr>
          </a:p>
          <a:p>
            <a:pPr>
              <a:spcAft>
                <a:spcPts val="600"/>
              </a:spcAft>
            </a:pPr>
            <a:endParaRPr lang="ja-JP" altLang="en-US" sz="2800">
              <a:latin typeface="HG丸ｺﾞｼｯｸM-PRO" charset="-128"/>
            </a:endParaRPr>
          </a:p>
        </p:txBody>
      </p:sp>
      <p:sp>
        <p:nvSpPr>
          <p:cNvPr id="25604" name="スライド番号プレースホルダ 3"/>
          <p:cNvSpPr>
            <a:spLocks noGrp="1"/>
          </p:cNvSpPr>
          <p:nvPr>
            <p:ph type="sldNum" sz="quarter" idx="12"/>
          </p:nvPr>
        </p:nvSpPr>
        <p:spPr bwMode="auto">
          <a:noFill/>
          <a:ln>
            <a:miter lim="800000"/>
            <a:headEnd/>
            <a:tailEnd/>
          </a:ln>
        </p:spPr>
        <p:txBody>
          <a:bodyPr/>
          <a:lstStyle/>
          <a:p>
            <a:fld id="{4F7FBC13-62BF-014A-8BCD-323C86C32FB6}" type="slidenum">
              <a:rPr lang="ja-JP" altLang="en-US" smtClean="0"/>
              <a:pPr/>
              <a:t>6</a:t>
            </a:fld>
            <a:endParaRPr lang="ja-JP" alt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タイトル 1"/>
          <p:cNvSpPr>
            <a:spLocks noGrp="1"/>
          </p:cNvSpPr>
          <p:nvPr>
            <p:ph type="title"/>
          </p:nvPr>
        </p:nvSpPr>
        <p:spPr/>
        <p:txBody>
          <a:bodyPr/>
          <a:lstStyle/>
          <a:p>
            <a:r>
              <a:rPr lang="ja-JP" altLang="en-US" sz="3200" b="1">
                <a:ln>
                  <a:noFill/>
                </a:ln>
                <a:solidFill>
                  <a:srgbClr val="7030A0"/>
                </a:solidFill>
              </a:rPr>
              <a:t>裕美さんのストーリー</a:t>
            </a:r>
          </a:p>
        </p:txBody>
      </p:sp>
      <p:sp>
        <p:nvSpPr>
          <p:cNvPr id="27651" name="コンテンツ プレースホルダ 2"/>
          <p:cNvSpPr>
            <a:spLocks noGrp="1"/>
          </p:cNvSpPr>
          <p:nvPr>
            <p:ph idx="1"/>
          </p:nvPr>
        </p:nvSpPr>
        <p:spPr/>
        <p:txBody>
          <a:bodyPr/>
          <a:lstStyle/>
          <a:p>
            <a:pPr>
              <a:buFont typeface="Wingdings" charset="2"/>
              <a:buNone/>
            </a:pPr>
            <a:endParaRPr lang="en-US" altLang="ja-JP" sz="2800">
              <a:latin typeface="HG丸ｺﾞｼｯｸM-PRO" charset="-128"/>
            </a:endParaRPr>
          </a:p>
          <a:p>
            <a:r>
              <a:rPr lang="ja-JP" altLang="en-US" sz="2800">
                <a:latin typeface="HG丸ｺﾞｼｯｸM-PRO" charset="-128"/>
              </a:rPr>
              <a:t>裕美さんは</a:t>
            </a:r>
            <a:r>
              <a:rPr lang="en-US" altLang="ja-JP" sz="2800">
                <a:latin typeface="HG丸ｺﾞｼｯｸM-PRO" charset="-128"/>
              </a:rPr>
              <a:t>,</a:t>
            </a:r>
            <a:r>
              <a:rPr lang="ja-JP" altLang="en-US" sz="2800">
                <a:latin typeface="HG丸ｺﾞｼｯｸM-PRO" charset="-128"/>
              </a:rPr>
              <a:t>自分の赤ちゃんにとって母乳がとても大切なので母乳で育てたいと思いました</a:t>
            </a:r>
            <a:r>
              <a:rPr lang="en-US" altLang="ja-JP" sz="2800">
                <a:latin typeface="HG丸ｺﾞｼｯｸM-PRO" charset="-128"/>
              </a:rPr>
              <a:t>.</a:t>
            </a:r>
          </a:p>
          <a:p>
            <a:r>
              <a:rPr lang="ja-JP" altLang="en-US" sz="2800">
                <a:latin typeface="HG丸ｺﾞｼｯｸM-PRO" charset="-128"/>
              </a:rPr>
              <a:t> 赤ちゃんがあまり上手に哺乳できなかったので</a:t>
            </a:r>
            <a:r>
              <a:rPr lang="en-US" altLang="ja-JP" sz="2800">
                <a:latin typeface="HG丸ｺﾞｼｯｸM-PRO" charset="-128"/>
              </a:rPr>
              <a:t>,</a:t>
            </a:r>
            <a:r>
              <a:rPr lang="ja-JP" altLang="en-US" sz="2800">
                <a:latin typeface="HG丸ｺﾞｼｯｸM-PRO" charset="-128"/>
              </a:rPr>
              <a:t>看護師は生まれてそう時間が経たないうちから</a:t>
            </a:r>
            <a:r>
              <a:rPr lang="en-US" altLang="ja-JP" sz="2800">
                <a:latin typeface="HG丸ｺﾞｼｯｸM-PRO" charset="-128"/>
              </a:rPr>
              <a:t>,</a:t>
            </a:r>
            <a:r>
              <a:rPr lang="ja-JP" altLang="en-US" sz="2800">
                <a:latin typeface="HG丸ｺﾞｼｯｸM-PRO" charset="-128"/>
              </a:rPr>
              <a:t>裕美さんに搾乳方法を教えました</a:t>
            </a:r>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2CDAB0A7-CCBA-9547-8B61-83D188423FBB}" type="slidenum">
              <a:rPr lang="ja-JP" altLang="en-US" smtClean="0"/>
              <a:pPr/>
              <a:t>7</a:t>
            </a:fld>
            <a:endParaRPr lang="ja-JP" alt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タイトル 1"/>
          <p:cNvSpPr>
            <a:spLocks noGrp="1"/>
          </p:cNvSpPr>
          <p:nvPr>
            <p:ph type="title"/>
          </p:nvPr>
        </p:nvSpPr>
        <p:spPr>
          <a:xfrm>
            <a:off x="928688" y="357188"/>
            <a:ext cx="7358062" cy="714375"/>
          </a:xfrm>
        </p:spPr>
        <p:txBody>
          <a:bodyPr/>
          <a:lstStyle/>
          <a:p>
            <a:r>
              <a:rPr lang="ja-JP" altLang="en-US" sz="3200" b="1">
                <a:ln>
                  <a:noFill/>
                </a:ln>
                <a:solidFill>
                  <a:srgbClr val="7030A0"/>
                </a:solidFill>
              </a:rPr>
              <a:t>手による搾乳</a:t>
            </a:r>
          </a:p>
        </p:txBody>
      </p:sp>
      <p:sp>
        <p:nvSpPr>
          <p:cNvPr id="29701" name="スライド番号プレースホルダ 4"/>
          <p:cNvSpPr>
            <a:spLocks noGrp="1"/>
          </p:cNvSpPr>
          <p:nvPr>
            <p:ph type="sldNum" sz="quarter" idx="12"/>
          </p:nvPr>
        </p:nvSpPr>
        <p:spPr bwMode="auto">
          <a:noFill/>
          <a:ln>
            <a:miter lim="800000"/>
            <a:headEnd/>
            <a:tailEnd/>
          </a:ln>
        </p:spPr>
        <p:txBody>
          <a:bodyPr/>
          <a:lstStyle/>
          <a:p>
            <a:fld id="{5AA4088F-EE78-5443-AF5B-D3BA53AE202C}" type="slidenum">
              <a:rPr lang="ja-JP" altLang="en-US" smtClean="0"/>
              <a:pPr/>
              <a:t>8</a:t>
            </a:fld>
            <a:endParaRPr lang="ja-JP" altLang="en-US" smtClean="0"/>
          </a:p>
        </p:txBody>
      </p:sp>
      <p:sp>
        <p:nvSpPr>
          <p:cNvPr id="6" name="コンテンツ プレースホルダ 5"/>
          <p:cNvSpPr>
            <a:spLocks noGrp="1"/>
          </p:cNvSpPr>
          <p:nvPr>
            <p:ph idx="1"/>
          </p:nvPr>
        </p:nvSpPr>
        <p:spPr/>
        <p:txBody>
          <a:bodyPr/>
          <a:lstStyle/>
          <a:p>
            <a:endParaRPr lang="ja-JP" altLang="en-US" dirty="0"/>
          </a:p>
        </p:txBody>
      </p:sp>
      <p:sp>
        <p:nvSpPr>
          <p:cNvPr id="8" name="テキスト ボックス 7"/>
          <p:cNvSpPr txBox="1"/>
          <p:nvPr/>
        </p:nvSpPr>
        <p:spPr>
          <a:xfrm>
            <a:off x="2895600" y="1600200"/>
            <a:ext cx="3048000" cy="4031873"/>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図１１</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１</a:t>
            </a: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rPr>
              <a:t>手による搾乳</a:t>
            </a:r>
            <a:endParaRPr lang="en-US" altLang="ja-JP" dirty="0" smtClean="0">
              <a:solidFill>
                <a:schemeClr val="bg1"/>
              </a:solidFill>
            </a:endParaRPr>
          </a:p>
          <a:p>
            <a:pPr algn="ctr">
              <a:spcAft>
                <a:spcPts val="600"/>
              </a:spcAft>
              <a:defRPr/>
            </a:pPr>
            <a:endParaRPr lang="en-US" altLang="ja-JP" dirty="0" smtClean="0">
              <a:solidFill>
                <a:schemeClr val="bg1"/>
              </a:solidFill>
            </a:endParaRPr>
          </a:p>
          <a:p>
            <a:pPr algn="ctr">
              <a:spcAft>
                <a:spcPts val="600"/>
              </a:spcAft>
              <a:defRPr/>
            </a:pPr>
            <a:endParaRPr lang="en-US" altLang="ja-JP" dirty="0" smtClean="0">
              <a:solidFill>
                <a:schemeClr val="bg1"/>
              </a:solidFill>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900113" y="404813"/>
            <a:ext cx="7358062" cy="714375"/>
          </a:xfrm>
        </p:spPr>
        <p:txBody>
          <a:bodyPr/>
          <a:lstStyle/>
          <a:p>
            <a:r>
              <a:rPr lang="ja-JP" altLang="en-US" sz="3200" b="1">
                <a:ln>
                  <a:noFill/>
                </a:ln>
                <a:solidFill>
                  <a:srgbClr val="7030A0"/>
                </a:solidFill>
              </a:rPr>
              <a:t>手による搾乳を覚える</a:t>
            </a:r>
          </a:p>
        </p:txBody>
      </p:sp>
      <p:sp>
        <p:nvSpPr>
          <p:cNvPr id="31747" name="コンテンツ プレースホルダ 2"/>
          <p:cNvSpPr>
            <a:spLocks noGrp="1"/>
          </p:cNvSpPr>
          <p:nvPr>
            <p:ph idx="1"/>
          </p:nvPr>
        </p:nvSpPr>
        <p:spPr>
          <a:xfrm>
            <a:off x="900113" y="1412875"/>
            <a:ext cx="7358062" cy="4525963"/>
          </a:xfrm>
        </p:spPr>
        <p:txBody>
          <a:bodyPr/>
          <a:lstStyle/>
          <a:p>
            <a:r>
              <a:rPr lang="ja-JP" altLang="en-US" sz="2800">
                <a:latin typeface="HG丸ｺﾞｼｯｸM-PRO" charset="-128"/>
              </a:rPr>
              <a:t>乳房が緊満し痛みを感じやすい時期より</a:t>
            </a:r>
            <a:r>
              <a:rPr lang="en-US" altLang="ja-JP" sz="2800">
                <a:latin typeface="HG丸ｺﾞｼｯｸM-PRO" charset="-128"/>
              </a:rPr>
              <a:t>,</a:t>
            </a:r>
            <a:r>
              <a:rPr lang="ja-JP" altLang="en-US" sz="2800">
                <a:latin typeface="HG丸ｺﾞｼｯｸM-PRO" charset="-128"/>
              </a:rPr>
              <a:t>柔らかいときのほうが手による搾乳を覚えやすい</a:t>
            </a:r>
            <a:endParaRPr lang="en-US" altLang="ja-JP" sz="2800">
              <a:latin typeface="HG丸ｺﾞｼｯｸM-PRO" charset="-128"/>
            </a:endParaRPr>
          </a:p>
          <a:p>
            <a:r>
              <a:rPr lang="ja-JP" altLang="en-US" sz="2800">
                <a:latin typeface="HG丸ｺﾞｼｯｸM-PRO" charset="-128"/>
              </a:rPr>
              <a:t>手による搾乳を行うための手順</a:t>
            </a:r>
            <a:endParaRPr lang="en-US" altLang="ja-JP" sz="2800">
              <a:latin typeface="HG丸ｺﾞｼｯｸM-PRO" charset="-128"/>
            </a:endParaRPr>
          </a:p>
          <a:p>
            <a:pPr lvl="1">
              <a:buClr>
                <a:schemeClr val="bg2"/>
              </a:buClr>
              <a:buFont typeface="Wingdings" charset="2"/>
              <a:buChar char="ü"/>
            </a:pPr>
            <a:r>
              <a:rPr lang="ja-JP" altLang="en-US">
                <a:latin typeface="HG丸ｺﾞｼｯｸM-PRO" charset="-128"/>
              </a:rPr>
              <a:t>母乳を出やすくする</a:t>
            </a:r>
            <a:endParaRPr lang="en-US" altLang="ja-JP">
              <a:latin typeface="HG丸ｺﾞｼｯｸM-PRO" charset="-128"/>
            </a:endParaRPr>
          </a:p>
          <a:p>
            <a:pPr lvl="1">
              <a:buClr>
                <a:schemeClr val="bg2"/>
              </a:buClr>
              <a:buFont typeface="Wingdings" charset="2"/>
              <a:buChar char="ü"/>
            </a:pPr>
            <a:r>
              <a:rPr lang="ja-JP" altLang="en-US">
                <a:latin typeface="HG丸ｺﾞｼｯｸM-PRO" charset="-128"/>
              </a:rPr>
              <a:t>乳管を見つける</a:t>
            </a:r>
            <a:endParaRPr lang="en-US" altLang="ja-JP">
              <a:latin typeface="HG丸ｺﾞｼｯｸM-PRO" charset="-128"/>
            </a:endParaRPr>
          </a:p>
          <a:p>
            <a:pPr lvl="1">
              <a:buClr>
                <a:schemeClr val="bg2"/>
              </a:buClr>
              <a:buFont typeface="Wingdings" charset="2"/>
              <a:buChar char="ü"/>
            </a:pPr>
            <a:r>
              <a:rPr lang="ja-JP" altLang="en-US">
                <a:latin typeface="HG丸ｺﾞｼｯｸM-PRO" charset="-128"/>
              </a:rPr>
              <a:t>乳管の上から乳房を圧迫して搾乳</a:t>
            </a:r>
            <a:endParaRPr lang="en-US" altLang="ja-JP">
              <a:latin typeface="HG丸ｺﾞｼｯｸM-PRO" charset="-128"/>
            </a:endParaRPr>
          </a:p>
          <a:p>
            <a:pPr lvl="1">
              <a:buClr>
                <a:schemeClr val="bg2"/>
              </a:buClr>
              <a:buFont typeface="Wingdings" charset="2"/>
              <a:buChar char="ü"/>
            </a:pPr>
            <a:r>
              <a:rPr lang="ja-JP" altLang="en-US">
                <a:latin typeface="HG丸ｺﾞｼｯｸM-PRO" charset="-128"/>
              </a:rPr>
              <a:t>乳房のあらゆる場所から繰り返ししぼる</a:t>
            </a:r>
            <a:endParaRPr lang="en-US" altLang="ja-JP">
              <a:latin typeface="HG丸ｺﾞｼｯｸM-PRO" charset="-128"/>
            </a:endParaRPr>
          </a:p>
          <a:p>
            <a:pPr lvl="1">
              <a:buFont typeface="Wingdings" charset="2"/>
              <a:buNone/>
            </a:pPr>
            <a:endParaRPr lang="ja-JP" altLang="en-US">
              <a:latin typeface="HG丸ｺﾞｼｯｸM-PRO" charset="-128"/>
            </a:endParaRPr>
          </a:p>
        </p:txBody>
      </p:sp>
      <p:sp>
        <p:nvSpPr>
          <p:cNvPr id="31748" name="スライド番号プレースホルダ 3"/>
          <p:cNvSpPr>
            <a:spLocks noGrp="1"/>
          </p:cNvSpPr>
          <p:nvPr>
            <p:ph type="sldNum" sz="quarter" idx="12"/>
          </p:nvPr>
        </p:nvSpPr>
        <p:spPr bwMode="auto">
          <a:noFill/>
          <a:ln>
            <a:miter lim="800000"/>
            <a:headEnd/>
            <a:tailEnd/>
          </a:ln>
        </p:spPr>
        <p:txBody>
          <a:bodyPr/>
          <a:lstStyle/>
          <a:p>
            <a:fld id="{89116952-B965-0F48-B531-32F7036A9D66}" type="slidenum">
              <a:rPr lang="ja-JP" altLang="en-US" smtClean="0"/>
              <a:pPr/>
              <a:t>9</a:t>
            </a:fld>
            <a:endParaRPr lang="ja-JP" alt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 xmlns:a="http://schemas.openxmlformats.org/drawingml/2006/main" xmlns:thm15="http://schemas.microsoft.com/office/thememl/2012/main"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2747</TotalTime>
  <Words>2731</Words>
  <Application>Microsoft Macintosh PowerPoint</Application>
  <PresentationFormat>画面に合わせる (4:3)</PresentationFormat>
  <Paragraphs>305</Paragraphs>
  <Slides>46</Slides>
  <Notes>42</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46</vt:i4>
      </vt:variant>
    </vt:vector>
  </HeadingPairs>
  <TitlesOfParts>
    <vt:vector size="47" baseType="lpstr">
      <vt:lpstr>用基礎セミ</vt:lpstr>
      <vt:lpstr>赤ちゃんとお母さんにやさしい 母乳育児支援</vt:lpstr>
      <vt:lpstr>セッションの目的</vt:lpstr>
      <vt:lpstr>１．手による搾乳を習得する</vt:lpstr>
      <vt:lpstr>ステップ 5</vt:lpstr>
      <vt:lpstr>なぜ手による搾乳方法を学ぶのか</vt:lpstr>
      <vt:lpstr>搾乳器より手による搾乳を 好む母親が多い理由 </vt:lpstr>
      <vt:lpstr>裕美さんのストーリー</vt:lpstr>
      <vt:lpstr>手による搾乳</vt:lpstr>
      <vt:lpstr>手による搾乳を覚える</vt:lpstr>
      <vt:lpstr>母乳を出やすくする</vt:lpstr>
      <vt:lpstr>乳管を見つける</vt:lpstr>
      <vt:lpstr>乳管の上から圧迫して搾乳する</vt:lpstr>
      <vt:lpstr>スライド 13</vt:lpstr>
      <vt:lpstr>乳房のあらゆる部分で繰り返し搾る</vt:lpstr>
      <vt:lpstr>いつ搾乳するか</vt:lpstr>
      <vt:lpstr>どれくらいの時間搾乳するか</vt:lpstr>
      <vt:lpstr>初乳は少量でも貴重</vt:lpstr>
      <vt:lpstr>留意点:ふれずに励ます</vt:lpstr>
      <vt:lpstr>  留意点: 傷めない　 </vt:lpstr>
      <vt:lpstr>留意点: そのほか</vt:lpstr>
      <vt:lpstr>２．手による搾乳を学ぶための演習</vt:lpstr>
      <vt:lpstr>演習 P228</vt:lpstr>
      <vt:lpstr>３．他の母親からのもらい乳と 母乳銀行 </vt:lpstr>
      <vt:lpstr>もらい乳</vt:lpstr>
      <vt:lpstr>母乳バンク（母乳銀行）</vt:lpstr>
      <vt:lpstr>４．搾母乳の飲ませ方</vt:lpstr>
      <vt:lpstr>搾母乳の与え方</vt:lpstr>
      <vt:lpstr>経管栄養</vt:lpstr>
      <vt:lpstr>シリンジやスポイト</vt:lpstr>
      <vt:lpstr>スプーン授乳</vt:lpstr>
      <vt:lpstr>赤ちゃんの口の中に直接搾乳</vt:lpstr>
      <vt:lpstr>カップ授乳</vt:lpstr>
      <vt:lpstr>カップ授乳</vt:lpstr>
      <vt:lpstr>カップ授乳の利点</vt:lpstr>
      <vt:lpstr>カップ授乳の不利な点</vt:lpstr>
      <vt:lpstr>赤ちゃんの飲む量</vt:lpstr>
      <vt:lpstr>母親にカップ授乳を教える</vt:lpstr>
      <vt:lpstr>カップ授乳の洗浄・消毒</vt:lpstr>
      <vt:lpstr>経管からカップ授乳へ</vt:lpstr>
      <vt:lpstr>実演</vt:lpstr>
      <vt:lpstr>Take-Home Messages(11)</vt:lpstr>
      <vt:lpstr>補足情報</vt:lpstr>
      <vt:lpstr>安全なもらい乳のための補足情報</vt:lpstr>
      <vt:lpstr>ナーシング・サプリメンター</vt:lpstr>
      <vt:lpstr>搾乳器が実用的で入手可能な場合</vt:lpstr>
      <vt:lpstr>搾乳器の使用法</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214</cp:revision>
  <dcterms:created xsi:type="dcterms:W3CDTF">2017-08-19T04:43:23Z</dcterms:created>
  <dcterms:modified xsi:type="dcterms:W3CDTF">2017-08-19T04:43:45Z</dcterms:modified>
</cp:coreProperties>
</file>